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7" r:id="rId2"/>
    <p:sldId id="556" r:id="rId3"/>
    <p:sldId id="554" r:id="rId4"/>
    <p:sldId id="555" r:id="rId5"/>
    <p:sldId id="553" r:id="rId6"/>
    <p:sldId id="551" r:id="rId7"/>
    <p:sldId id="552" r:id="rId8"/>
    <p:sldId id="547" r:id="rId9"/>
    <p:sldId id="558" r:id="rId10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na Weiss" initials="NW" lastIdx="3" clrIdx="0"/>
  <p:cmAuthor id="1" name="Veronika Gregor" initials="VG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12A"/>
    <a:srgbClr val="007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84" autoAdjust="0"/>
  </p:normalViewPr>
  <p:slideViewPr>
    <p:cSldViewPr>
      <p:cViewPr>
        <p:scale>
          <a:sx n="70" d="100"/>
          <a:sy n="70" d="100"/>
        </p:scale>
        <p:origin x="-1068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16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B7A0E-1BF2-4A7E-8E3A-4D196CA25358}" type="datetimeFigureOut">
              <a:rPr lang="de-AT" smtClean="0"/>
              <a:t>17.02.2015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F3D8D-DC38-4F0B-BDA8-346E988C84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6552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DF244-E050-4348-9B21-1C7D3185E49F}" type="datetimeFigureOut">
              <a:rPr lang="de-DE" smtClean="0"/>
              <a:t>17.02.2015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D75A9-4B50-4588-AA27-F4C2DCB8E0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498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6656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AT" smtClean="0"/>
          </a:p>
        </p:txBody>
      </p:sp>
      <p:sp>
        <p:nvSpPr>
          <p:cNvPr id="6656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253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1pPr>
            <a:lvl2pPr marL="685817" indent="-263776" defTabSz="879253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2pPr>
            <a:lvl3pPr marL="1055103" indent="-211021" defTabSz="879253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3pPr>
            <a:lvl4pPr marL="1477145" indent="-211021" defTabSz="879253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4pPr>
            <a:lvl5pPr marL="1899186" indent="-211021" defTabSz="879253" eaLnBrk="0" hangingPunct="0">
              <a:defRPr sz="2200">
                <a:solidFill>
                  <a:schemeClr val="tx1"/>
                </a:solidFill>
                <a:latin typeface="Times New Roman" pitchFamily="18" charset="0"/>
              </a:defRPr>
            </a:lvl5pPr>
            <a:lvl6pPr marL="2321227" indent="-211021" defTabSz="87925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6pPr>
            <a:lvl7pPr marL="2743269" indent="-211021" defTabSz="87925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7pPr>
            <a:lvl8pPr marL="3165310" indent="-211021" defTabSz="87925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8pPr>
            <a:lvl9pPr marL="3587351" indent="-211021" defTabSz="87925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A7EF1E4-3D81-4D7A-BFB4-D193CCAAA436}" type="slidenum">
              <a:rPr lang="de-AT" sz="1200">
                <a:solidFill>
                  <a:prstClr val="black"/>
                </a:solidFill>
              </a:rPr>
              <a:pPr eaLnBrk="1" hangingPunct="1"/>
              <a:t>1</a:t>
            </a:fld>
            <a:endParaRPr lang="de-AT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D75A9-4B50-4588-AA27-F4C2DCB8E0C5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553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D75A9-4B50-4588-AA27-F4C2DCB8E0C5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553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D75A9-4B50-4588-AA27-F4C2DCB8E0C5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0962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D75A9-4B50-4588-AA27-F4C2DCB8E0C5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0935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D75A9-4B50-4588-AA27-F4C2DCB8E0C5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0935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D75A9-4B50-4588-AA27-F4C2DCB8E0C5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0935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D75A9-4B50-4588-AA27-F4C2DCB8E0C5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09355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D75A9-4B50-4588-AA27-F4C2DCB8E0C5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0962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TrigonStri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931" y="2325689"/>
            <a:ext cx="5232889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31"/>
          <p:cNvGrpSpPr>
            <a:grpSpLocks noChangeAspect="1"/>
          </p:cNvGrpSpPr>
          <p:nvPr/>
        </p:nvGrpSpPr>
        <p:grpSpPr bwMode="auto">
          <a:xfrm>
            <a:off x="8160728" y="6308725"/>
            <a:ext cx="807426" cy="419100"/>
            <a:chOff x="2355" y="3592"/>
            <a:chExt cx="1595" cy="762"/>
          </a:xfrm>
        </p:grpSpPr>
        <p:sp>
          <p:nvSpPr>
            <p:cNvPr id="6" name="AutoShape 32"/>
            <p:cNvSpPr>
              <a:spLocks noChangeAspect="1" noChangeArrowheads="1"/>
            </p:cNvSpPr>
            <p:nvPr/>
          </p:nvSpPr>
          <p:spPr bwMode="auto">
            <a:xfrm>
              <a:off x="2355" y="3592"/>
              <a:ext cx="1595" cy="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Freeform 33"/>
            <p:cNvSpPr>
              <a:spLocks noEditPoints="1"/>
            </p:cNvSpPr>
            <p:nvPr/>
          </p:nvSpPr>
          <p:spPr bwMode="auto">
            <a:xfrm>
              <a:off x="2650" y="4218"/>
              <a:ext cx="1300" cy="136"/>
            </a:xfrm>
            <a:custGeom>
              <a:avLst/>
              <a:gdLst>
                <a:gd name="T0" fmla="*/ 2 w 1638"/>
                <a:gd name="T1" fmla="*/ 2 h 169"/>
                <a:gd name="T2" fmla="*/ 2 w 1638"/>
                <a:gd name="T3" fmla="*/ 2 h 169"/>
                <a:gd name="T4" fmla="*/ 2 w 1638"/>
                <a:gd name="T5" fmla="*/ 2 h 169"/>
                <a:gd name="T6" fmla="*/ 2 w 1638"/>
                <a:gd name="T7" fmla="*/ 2 h 169"/>
                <a:gd name="T8" fmla="*/ 2 w 1638"/>
                <a:gd name="T9" fmla="*/ 2 h 169"/>
                <a:gd name="T10" fmla="*/ 2 w 1638"/>
                <a:gd name="T11" fmla="*/ 2 h 169"/>
                <a:gd name="T12" fmla="*/ 2 w 1638"/>
                <a:gd name="T13" fmla="*/ 2 h 169"/>
                <a:gd name="T14" fmla="*/ 4 w 1638"/>
                <a:gd name="T15" fmla="*/ 2 h 169"/>
                <a:gd name="T16" fmla="*/ 4 w 1638"/>
                <a:gd name="T17" fmla="*/ 2 h 169"/>
                <a:gd name="T18" fmla="*/ 4 w 1638"/>
                <a:gd name="T19" fmla="*/ 2 h 169"/>
                <a:gd name="T20" fmla="*/ 5 w 1638"/>
                <a:gd name="T21" fmla="*/ 2 h 169"/>
                <a:gd name="T22" fmla="*/ 5 w 1638"/>
                <a:gd name="T23" fmla="*/ 2 h 169"/>
                <a:gd name="T24" fmla="*/ 6 w 1638"/>
                <a:gd name="T25" fmla="*/ 2 h 169"/>
                <a:gd name="T26" fmla="*/ 6 w 1638"/>
                <a:gd name="T27" fmla="*/ 2 h 169"/>
                <a:gd name="T28" fmla="*/ 6 w 1638"/>
                <a:gd name="T29" fmla="*/ 2 h 169"/>
                <a:gd name="T30" fmla="*/ 7 w 1638"/>
                <a:gd name="T31" fmla="*/ 2 h 169"/>
                <a:gd name="T32" fmla="*/ 8 w 1638"/>
                <a:gd name="T33" fmla="*/ 2 h 169"/>
                <a:gd name="T34" fmla="*/ 7 w 1638"/>
                <a:gd name="T35" fmla="*/ 2 h 169"/>
                <a:gd name="T36" fmla="*/ 8 w 1638"/>
                <a:gd name="T37" fmla="*/ 2 h 169"/>
                <a:gd name="T38" fmla="*/ 8 w 1638"/>
                <a:gd name="T39" fmla="*/ 2 h 169"/>
                <a:gd name="T40" fmla="*/ 8 w 1638"/>
                <a:gd name="T41" fmla="*/ 2 h 169"/>
                <a:gd name="T42" fmla="*/ 8 w 1638"/>
                <a:gd name="T43" fmla="*/ 2 h 169"/>
                <a:gd name="T44" fmla="*/ 8 w 1638"/>
                <a:gd name="T45" fmla="*/ 2 h 169"/>
                <a:gd name="T46" fmla="*/ 8 w 1638"/>
                <a:gd name="T47" fmla="*/ 2 h 169"/>
                <a:gd name="T48" fmla="*/ 8 w 1638"/>
                <a:gd name="T49" fmla="*/ 2 h 169"/>
                <a:gd name="T50" fmla="*/ 10 w 1638"/>
                <a:gd name="T51" fmla="*/ 2 h 169"/>
                <a:gd name="T52" fmla="*/ 9 w 1638"/>
                <a:gd name="T53" fmla="*/ 2 h 169"/>
                <a:gd name="T54" fmla="*/ 9 w 1638"/>
                <a:gd name="T55" fmla="*/ 2 h 169"/>
                <a:gd name="T56" fmla="*/ 9 w 1638"/>
                <a:gd name="T57" fmla="*/ 2 h 169"/>
                <a:gd name="T58" fmla="*/ 9 w 1638"/>
                <a:gd name="T59" fmla="*/ 2 h 169"/>
                <a:gd name="T60" fmla="*/ 10 w 1638"/>
                <a:gd name="T61" fmla="*/ 2 h 169"/>
                <a:gd name="T62" fmla="*/ 10 w 1638"/>
                <a:gd name="T63" fmla="*/ 2 h 169"/>
                <a:gd name="T64" fmla="*/ 10 w 1638"/>
                <a:gd name="T65" fmla="*/ 2 h 169"/>
                <a:gd name="T66" fmla="*/ 10 w 1638"/>
                <a:gd name="T67" fmla="*/ 2 h 169"/>
                <a:gd name="T68" fmla="*/ 10 w 1638"/>
                <a:gd name="T69" fmla="*/ 2 h 169"/>
                <a:gd name="T70" fmla="*/ 10 w 1638"/>
                <a:gd name="T71" fmla="*/ 2 h 169"/>
                <a:gd name="T72" fmla="*/ 10 w 1638"/>
                <a:gd name="T73" fmla="*/ 2 h 169"/>
                <a:gd name="T74" fmla="*/ 10 w 1638"/>
                <a:gd name="T75" fmla="*/ 2 h 169"/>
                <a:gd name="T76" fmla="*/ 10 w 1638"/>
                <a:gd name="T77" fmla="*/ 2 h 169"/>
                <a:gd name="T78" fmla="*/ 11 w 1638"/>
                <a:gd name="T79" fmla="*/ 2 h 169"/>
                <a:gd name="T80" fmla="*/ 12 w 1638"/>
                <a:gd name="T81" fmla="*/ 2 h 169"/>
                <a:gd name="T82" fmla="*/ 13 w 1638"/>
                <a:gd name="T83" fmla="*/ 2 h 169"/>
                <a:gd name="T84" fmla="*/ 12 w 1638"/>
                <a:gd name="T85" fmla="*/ 2 h 169"/>
                <a:gd name="T86" fmla="*/ 13 w 1638"/>
                <a:gd name="T87" fmla="*/ 2 h 169"/>
                <a:gd name="T88" fmla="*/ 12 w 1638"/>
                <a:gd name="T89" fmla="*/ 2 h 169"/>
                <a:gd name="T90" fmla="*/ 13 w 1638"/>
                <a:gd name="T91" fmla="*/ 2 h 169"/>
                <a:gd name="T92" fmla="*/ 13 w 1638"/>
                <a:gd name="T93" fmla="*/ 2 h 169"/>
                <a:gd name="T94" fmla="*/ 13 w 1638"/>
                <a:gd name="T95" fmla="*/ 2 h 169"/>
                <a:gd name="T96" fmla="*/ 13 w 1638"/>
                <a:gd name="T97" fmla="*/ 2 h 169"/>
                <a:gd name="T98" fmla="*/ 13 w 1638"/>
                <a:gd name="T99" fmla="*/ 2 h 169"/>
                <a:gd name="T100" fmla="*/ 13 w 1638"/>
                <a:gd name="T101" fmla="*/ 2 h 169"/>
                <a:gd name="T102" fmla="*/ 13 w 1638"/>
                <a:gd name="T103" fmla="*/ 2 h 169"/>
                <a:gd name="T104" fmla="*/ 13 w 1638"/>
                <a:gd name="T105" fmla="*/ 2 h 169"/>
                <a:gd name="T106" fmla="*/ 14 w 1638"/>
                <a:gd name="T107" fmla="*/ 2 h 169"/>
                <a:gd name="T108" fmla="*/ 15 w 1638"/>
                <a:gd name="T109" fmla="*/ 2 h 169"/>
                <a:gd name="T110" fmla="*/ 14 w 1638"/>
                <a:gd name="T111" fmla="*/ 2 h 169"/>
                <a:gd name="T112" fmla="*/ 16 w 1638"/>
                <a:gd name="T113" fmla="*/ 2 h 169"/>
                <a:gd name="T114" fmla="*/ 16 w 1638"/>
                <a:gd name="T115" fmla="*/ 2 h 169"/>
                <a:gd name="T116" fmla="*/ 16 w 1638"/>
                <a:gd name="T117" fmla="*/ 2 h 169"/>
                <a:gd name="T118" fmla="*/ 16 w 1638"/>
                <a:gd name="T119" fmla="*/ 2 h 169"/>
                <a:gd name="T120" fmla="*/ 16 w 1638"/>
                <a:gd name="T121" fmla="*/ 2 h 169"/>
                <a:gd name="T122" fmla="*/ 16 w 1638"/>
                <a:gd name="T123" fmla="*/ 2 h 169"/>
                <a:gd name="T124" fmla="*/ 16 w 1638"/>
                <a:gd name="T125" fmla="*/ 2 h 16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638" h="169">
                  <a:moveTo>
                    <a:pt x="0" y="132"/>
                  </a:moveTo>
                  <a:lnTo>
                    <a:pt x="62" y="132"/>
                  </a:lnTo>
                  <a:lnTo>
                    <a:pt x="62" y="121"/>
                  </a:lnTo>
                  <a:lnTo>
                    <a:pt x="12" y="121"/>
                  </a:lnTo>
                  <a:lnTo>
                    <a:pt x="12" y="74"/>
                  </a:lnTo>
                  <a:lnTo>
                    <a:pt x="58" y="74"/>
                  </a:lnTo>
                  <a:lnTo>
                    <a:pt x="58" y="64"/>
                  </a:lnTo>
                  <a:lnTo>
                    <a:pt x="12" y="64"/>
                  </a:lnTo>
                  <a:lnTo>
                    <a:pt x="12" y="20"/>
                  </a:lnTo>
                  <a:lnTo>
                    <a:pt x="60" y="20"/>
                  </a:lnTo>
                  <a:lnTo>
                    <a:pt x="60" y="9"/>
                  </a:lnTo>
                  <a:lnTo>
                    <a:pt x="0" y="9"/>
                  </a:lnTo>
                  <a:lnTo>
                    <a:pt x="0" y="132"/>
                  </a:lnTo>
                  <a:close/>
                  <a:moveTo>
                    <a:pt x="86" y="132"/>
                  </a:moveTo>
                  <a:lnTo>
                    <a:pt x="98" y="132"/>
                  </a:lnTo>
                  <a:lnTo>
                    <a:pt x="98" y="81"/>
                  </a:lnTo>
                  <a:lnTo>
                    <a:pt x="98" y="76"/>
                  </a:lnTo>
                  <a:lnTo>
                    <a:pt x="99" y="71"/>
                  </a:lnTo>
                  <a:lnTo>
                    <a:pt x="101" y="65"/>
                  </a:lnTo>
                  <a:lnTo>
                    <a:pt x="103" y="60"/>
                  </a:lnTo>
                  <a:lnTo>
                    <a:pt x="107" y="55"/>
                  </a:lnTo>
                  <a:lnTo>
                    <a:pt x="111" y="52"/>
                  </a:lnTo>
                  <a:lnTo>
                    <a:pt x="118" y="50"/>
                  </a:lnTo>
                  <a:lnTo>
                    <a:pt x="124" y="49"/>
                  </a:lnTo>
                  <a:lnTo>
                    <a:pt x="129" y="50"/>
                  </a:lnTo>
                  <a:lnTo>
                    <a:pt x="134" y="51"/>
                  </a:lnTo>
                  <a:lnTo>
                    <a:pt x="138" y="53"/>
                  </a:lnTo>
                  <a:lnTo>
                    <a:pt x="141" y="57"/>
                  </a:lnTo>
                  <a:lnTo>
                    <a:pt x="143" y="60"/>
                  </a:lnTo>
                  <a:lnTo>
                    <a:pt x="144" y="66"/>
                  </a:lnTo>
                  <a:lnTo>
                    <a:pt x="145" y="71"/>
                  </a:lnTo>
                  <a:lnTo>
                    <a:pt x="146" y="77"/>
                  </a:lnTo>
                  <a:lnTo>
                    <a:pt x="146" y="132"/>
                  </a:lnTo>
                  <a:lnTo>
                    <a:pt x="156" y="132"/>
                  </a:lnTo>
                  <a:lnTo>
                    <a:pt x="156" y="74"/>
                  </a:lnTo>
                  <a:lnTo>
                    <a:pt x="156" y="67"/>
                  </a:lnTo>
                  <a:lnTo>
                    <a:pt x="155" y="60"/>
                  </a:lnTo>
                  <a:lnTo>
                    <a:pt x="152" y="54"/>
                  </a:lnTo>
                  <a:lnTo>
                    <a:pt x="149" y="50"/>
                  </a:lnTo>
                  <a:lnTo>
                    <a:pt x="145" y="46"/>
                  </a:lnTo>
                  <a:lnTo>
                    <a:pt x="140" y="43"/>
                  </a:lnTo>
                  <a:lnTo>
                    <a:pt x="133" y="40"/>
                  </a:lnTo>
                  <a:lnTo>
                    <a:pt x="126" y="39"/>
                  </a:lnTo>
                  <a:lnTo>
                    <a:pt x="120" y="40"/>
                  </a:lnTo>
                  <a:lnTo>
                    <a:pt x="115" y="42"/>
                  </a:lnTo>
                  <a:lnTo>
                    <a:pt x="109" y="44"/>
                  </a:lnTo>
                  <a:lnTo>
                    <a:pt x="106" y="46"/>
                  </a:lnTo>
                  <a:lnTo>
                    <a:pt x="101" y="52"/>
                  </a:lnTo>
                  <a:lnTo>
                    <a:pt x="97" y="58"/>
                  </a:lnTo>
                  <a:lnTo>
                    <a:pt x="97" y="42"/>
                  </a:lnTo>
                  <a:lnTo>
                    <a:pt x="86" y="42"/>
                  </a:lnTo>
                  <a:lnTo>
                    <a:pt x="86" y="52"/>
                  </a:lnTo>
                  <a:lnTo>
                    <a:pt x="86" y="62"/>
                  </a:lnTo>
                  <a:lnTo>
                    <a:pt x="86" y="132"/>
                  </a:lnTo>
                  <a:close/>
                  <a:moveTo>
                    <a:pt x="222" y="42"/>
                  </a:moveTo>
                  <a:lnTo>
                    <a:pt x="202" y="42"/>
                  </a:lnTo>
                  <a:lnTo>
                    <a:pt x="202" y="16"/>
                  </a:lnTo>
                  <a:lnTo>
                    <a:pt x="191" y="21"/>
                  </a:lnTo>
                  <a:lnTo>
                    <a:pt x="191" y="42"/>
                  </a:lnTo>
                  <a:lnTo>
                    <a:pt x="174" y="42"/>
                  </a:lnTo>
                  <a:lnTo>
                    <a:pt x="174" y="51"/>
                  </a:lnTo>
                  <a:lnTo>
                    <a:pt x="191" y="51"/>
                  </a:lnTo>
                  <a:lnTo>
                    <a:pt x="191" y="103"/>
                  </a:lnTo>
                  <a:lnTo>
                    <a:pt x="191" y="110"/>
                  </a:lnTo>
                  <a:lnTo>
                    <a:pt x="192" y="115"/>
                  </a:lnTo>
                  <a:lnTo>
                    <a:pt x="193" y="120"/>
                  </a:lnTo>
                  <a:lnTo>
                    <a:pt x="194" y="124"/>
                  </a:lnTo>
                  <a:lnTo>
                    <a:pt x="196" y="128"/>
                  </a:lnTo>
                  <a:lnTo>
                    <a:pt x="200" y="132"/>
                  </a:lnTo>
                  <a:lnTo>
                    <a:pt x="206" y="133"/>
                  </a:lnTo>
                  <a:lnTo>
                    <a:pt x="212" y="134"/>
                  </a:lnTo>
                  <a:lnTo>
                    <a:pt x="219" y="133"/>
                  </a:lnTo>
                  <a:lnTo>
                    <a:pt x="225" y="131"/>
                  </a:lnTo>
                  <a:lnTo>
                    <a:pt x="224" y="122"/>
                  </a:lnTo>
                  <a:lnTo>
                    <a:pt x="220" y="123"/>
                  </a:lnTo>
                  <a:lnTo>
                    <a:pt x="214" y="124"/>
                  </a:lnTo>
                  <a:lnTo>
                    <a:pt x="211" y="123"/>
                  </a:lnTo>
                  <a:lnTo>
                    <a:pt x="209" y="123"/>
                  </a:lnTo>
                  <a:lnTo>
                    <a:pt x="207" y="121"/>
                  </a:lnTo>
                  <a:lnTo>
                    <a:pt x="204" y="120"/>
                  </a:lnTo>
                  <a:lnTo>
                    <a:pt x="203" y="115"/>
                  </a:lnTo>
                  <a:lnTo>
                    <a:pt x="202" y="110"/>
                  </a:lnTo>
                  <a:lnTo>
                    <a:pt x="202" y="51"/>
                  </a:lnTo>
                  <a:lnTo>
                    <a:pt x="222" y="51"/>
                  </a:lnTo>
                  <a:lnTo>
                    <a:pt x="222" y="42"/>
                  </a:lnTo>
                  <a:close/>
                  <a:moveTo>
                    <a:pt x="364" y="42"/>
                  </a:moveTo>
                  <a:lnTo>
                    <a:pt x="353" y="42"/>
                  </a:lnTo>
                  <a:lnTo>
                    <a:pt x="328" y="119"/>
                  </a:lnTo>
                  <a:lnTo>
                    <a:pt x="304" y="42"/>
                  </a:lnTo>
                  <a:lnTo>
                    <a:pt x="290" y="42"/>
                  </a:lnTo>
                  <a:lnTo>
                    <a:pt x="266" y="119"/>
                  </a:lnTo>
                  <a:lnTo>
                    <a:pt x="265" y="119"/>
                  </a:lnTo>
                  <a:lnTo>
                    <a:pt x="242" y="42"/>
                  </a:lnTo>
                  <a:lnTo>
                    <a:pt x="230" y="42"/>
                  </a:lnTo>
                  <a:lnTo>
                    <a:pt x="259" y="132"/>
                  </a:lnTo>
                  <a:lnTo>
                    <a:pt x="271" y="132"/>
                  </a:lnTo>
                  <a:lnTo>
                    <a:pt x="297" y="54"/>
                  </a:lnTo>
                  <a:lnTo>
                    <a:pt x="321" y="132"/>
                  </a:lnTo>
                  <a:lnTo>
                    <a:pt x="334" y="132"/>
                  </a:lnTo>
                  <a:lnTo>
                    <a:pt x="364" y="42"/>
                  </a:lnTo>
                  <a:close/>
                  <a:moveTo>
                    <a:pt x="379" y="132"/>
                  </a:moveTo>
                  <a:lnTo>
                    <a:pt x="390" y="132"/>
                  </a:lnTo>
                  <a:lnTo>
                    <a:pt x="390" y="42"/>
                  </a:lnTo>
                  <a:lnTo>
                    <a:pt x="379" y="42"/>
                  </a:lnTo>
                  <a:lnTo>
                    <a:pt x="379" y="132"/>
                  </a:lnTo>
                  <a:close/>
                  <a:moveTo>
                    <a:pt x="390" y="3"/>
                  </a:moveTo>
                  <a:lnTo>
                    <a:pt x="379" y="3"/>
                  </a:lnTo>
                  <a:lnTo>
                    <a:pt x="379" y="17"/>
                  </a:lnTo>
                  <a:lnTo>
                    <a:pt x="390" y="17"/>
                  </a:lnTo>
                  <a:lnTo>
                    <a:pt x="390" y="3"/>
                  </a:lnTo>
                  <a:close/>
                  <a:moveTo>
                    <a:pt x="477" y="44"/>
                  </a:moveTo>
                  <a:lnTo>
                    <a:pt x="469" y="42"/>
                  </a:lnTo>
                  <a:lnTo>
                    <a:pt x="456" y="39"/>
                  </a:lnTo>
                  <a:lnTo>
                    <a:pt x="446" y="40"/>
                  </a:lnTo>
                  <a:lnTo>
                    <a:pt x="437" y="44"/>
                  </a:lnTo>
                  <a:lnTo>
                    <a:pt x="429" y="47"/>
                  </a:lnTo>
                  <a:lnTo>
                    <a:pt x="423" y="53"/>
                  </a:lnTo>
                  <a:lnTo>
                    <a:pt x="418" y="59"/>
                  </a:lnTo>
                  <a:lnTo>
                    <a:pt x="414" y="68"/>
                  </a:lnTo>
                  <a:lnTo>
                    <a:pt x="412" y="77"/>
                  </a:lnTo>
                  <a:lnTo>
                    <a:pt x="411" y="87"/>
                  </a:lnTo>
                  <a:lnTo>
                    <a:pt x="412" y="96"/>
                  </a:lnTo>
                  <a:lnTo>
                    <a:pt x="414" y="104"/>
                  </a:lnTo>
                  <a:lnTo>
                    <a:pt x="417" y="113"/>
                  </a:lnTo>
                  <a:lnTo>
                    <a:pt x="422" y="119"/>
                  </a:lnTo>
                  <a:lnTo>
                    <a:pt x="427" y="125"/>
                  </a:lnTo>
                  <a:lnTo>
                    <a:pt x="435" y="129"/>
                  </a:lnTo>
                  <a:lnTo>
                    <a:pt x="444" y="133"/>
                  </a:lnTo>
                  <a:lnTo>
                    <a:pt x="454" y="134"/>
                  </a:lnTo>
                  <a:lnTo>
                    <a:pt x="466" y="133"/>
                  </a:lnTo>
                  <a:lnTo>
                    <a:pt x="477" y="131"/>
                  </a:lnTo>
                  <a:lnTo>
                    <a:pt x="475" y="120"/>
                  </a:lnTo>
                  <a:lnTo>
                    <a:pt x="466" y="123"/>
                  </a:lnTo>
                  <a:lnTo>
                    <a:pt x="456" y="124"/>
                  </a:lnTo>
                  <a:lnTo>
                    <a:pt x="448" y="123"/>
                  </a:lnTo>
                  <a:lnTo>
                    <a:pt x="442" y="121"/>
                  </a:lnTo>
                  <a:lnTo>
                    <a:pt x="437" y="118"/>
                  </a:lnTo>
                  <a:lnTo>
                    <a:pt x="432" y="113"/>
                  </a:lnTo>
                  <a:lnTo>
                    <a:pt x="428" y="107"/>
                  </a:lnTo>
                  <a:lnTo>
                    <a:pt x="425" y="101"/>
                  </a:lnTo>
                  <a:lnTo>
                    <a:pt x="423" y="94"/>
                  </a:lnTo>
                  <a:lnTo>
                    <a:pt x="423" y="87"/>
                  </a:lnTo>
                  <a:lnTo>
                    <a:pt x="423" y="79"/>
                  </a:lnTo>
                  <a:lnTo>
                    <a:pt x="425" y="72"/>
                  </a:lnTo>
                  <a:lnTo>
                    <a:pt x="428" y="66"/>
                  </a:lnTo>
                  <a:lnTo>
                    <a:pt x="432" y="59"/>
                  </a:lnTo>
                  <a:lnTo>
                    <a:pt x="437" y="55"/>
                  </a:lnTo>
                  <a:lnTo>
                    <a:pt x="442" y="52"/>
                  </a:lnTo>
                  <a:lnTo>
                    <a:pt x="449" y="50"/>
                  </a:lnTo>
                  <a:lnTo>
                    <a:pt x="457" y="49"/>
                  </a:lnTo>
                  <a:lnTo>
                    <a:pt x="466" y="51"/>
                  </a:lnTo>
                  <a:lnTo>
                    <a:pt x="475" y="54"/>
                  </a:lnTo>
                  <a:lnTo>
                    <a:pt x="477" y="44"/>
                  </a:lnTo>
                  <a:close/>
                  <a:moveTo>
                    <a:pt x="495" y="132"/>
                  </a:moveTo>
                  <a:lnTo>
                    <a:pt x="507" y="132"/>
                  </a:lnTo>
                  <a:lnTo>
                    <a:pt x="507" y="86"/>
                  </a:lnTo>
                  <a:lnTo>
                    <a:pt x="551" y="132"/>
                  </a:lnTo>
                  <a:lnTo>
                    <a:pt x="565" y="132"/>
                  </a:lnTo>
                  <a:lnTo>
                    <a:pt x="517" y="81"/>
                  </a:lnTo>
                  <a:lnTo>
                    <a:pt x="560" y="42"/>
                  </a:lnTo>
                  <a:lnTo>
                    <a:pt x="547" y="42"/>
                  </a:lnTo>
                  <a:lnTo>
                    <a:pt x="507" y="78"/>
                  </a:lnTo>
                  <a:lnTo>
                    <a:pt x="507" y="0"/>
                  </a:lnTo>
                  <a:lnTo>
                    <a:pt x="495" y="0"/>
                  </a:lnTo>
                  <a:lnTo>
                    <a:pt x="495" y="132"/>
                  </a:lnTo>
                  <a:close/>
                  <a:moveTo>
                    <a:pt x="583" y="132"/>
                  </a:moveTo>
                  <a:lnTo>
                    <a:pt x="594" y="132"/>
                  </a:lnTo>
                  <a:lnTo>
                    <a:pt x="594" y="0"/>
                  </a:lnTo>
                  <a:lnTo>
                    <a:pt x="583" y="0"/>
                  </a:lnTo>
                  <a:lnTo>
                    <a:pt x="583" y="132"/>
                  </a:lnTo>
                  <a:close/>
                  <a:moveTo>
                    <a:pt x="692" y="42"/>
                  </a:moveTo>
                  <a:lnTo>
                    <a:pt x="681" y="42"/>
                  </a:lnTo>
                  <a:lnTo>
                    <a:pt x="681" y="92"/>
                  </a:lnTo>
                  <a:lnTo>
                    <a:pt x="681" y="97"/>
                  </a:lnTo>
                  <a:lnTo>
                    <a:pt x="680" y="102"/>
                  </a:lnTo>
                  <a:lnTo>
                    <a:pt x="677" y="109"/>
                  </a:lnTo>
                  <a:lnTo>
                    <a:pt x="675" y="113"/>
                  </a:lnTo>
                  <a:lnTo>
                    <a:pt x="671" y="118"/>
                  </a:lnTo>
                  <a:lnTo>
                    <a:pt x="667" y="121"/>
                  </a:lnTo>
                  <a:lnTo>
                    <a:pt x="661" y="123"/>
                  </a:lnTo>
                  <a:lnTo>
                    <a:pt x="654" y="124"/>
                  </a:lnTo>
                  <a:lnTo>
                    <a:pt x="649" y="123"/>
                  </a:lnTo>
                  <a:lnTo>
                    <a:pt x="645" y="122"/>
                  </a:lnTo>
                  <a:lnTo>
                    <a:pt x="641" y="120"/>
                  </a:lnTo>
                  <a:lnTo>
                    <a:pt x="638" y="117"/>
                  </a:lnTo>
                  <a:lnTo>
                    <a:pt x="636" y="113"/>
                  </a:lnTo>
                  <a:lnTo>
                    <a:pt x="635" y="107"/>
                  </a:lnTo>
                  <a:lnTo>
                    <a:pt x="633" y="102"/>
                  </a:lnTo>
                  <a:lnTo>
                    <a:pt x="633" y="96"/>
                  </a:lnTo>
                  <a:lnTo>
                    <a:pt x="633" y="42"/>
                  </a:lnTo>
                  <a:lnTo>
                    <a:pt x="622" y="42"/>
                  </a:lnTo>
                  <a:lnTo>
                    <a:pt x="622" y="99"/>
                  </a:lnTo>
                  <a:lnTo>
                    <a:pt x="622" y="106"/>
                  </a:lnTo>
                  <a:lnTo>
                    <a:pt x="624" y="113"/>
                  </a:lnTo>
                  <a:lnTo>
                    <a:pt x="626" y="119"/>
                  </a:lnTo>
                  <a:lnTo>
                    <a:pt x="629" y="123"/>
                  </a:lnTo>
                  <a:lnTo>
                    <a:pt x="633" y="127"/>
                  </a:lnTo>
                  <a:lnTo>
                    <a:pt x="639" y="131"/>
                  </a:lnTo>
                  <a:lnTo>
                    <a:pt x="645" y="133"/>
                  </a:lnTo>
                  <a:lnTo>
                    <a:pt x="652" y="134"/>
                  </a:lnTo>
                  <a:lnTo>
                    <a:pt x="659" y="133"/>
                  </a:lnTo>
                  <a:lnTo>
                    <a:pt x="665" y="132"/>
                  </a:lnTo>
                  <a:lnTo>
                    <a:pt x="669" y="129"/>
                  </a:lnTo>
                  <a:lnTo>
                    <a:pt x="672" y="127"/>
                  </a:lnTo>
                  <a:lnTo>
                    <a:pt x="678" y="121"/>
                  </a:lnTo>
                  <a:lnTo>
                    <a:pt x="682" y="115"/>
                  </a:lnTo>
                  <a:lnTo>
                    <a:pt x="682" y="132"/>
                  </a:lnTo>
                  <a:lnTo>
                    <a:pt x="692" y="132"/>
                  </a:lnTo>
                  <a:lnTo>
                    <a:pt x="692" y="121"/>
                  </a:lnTo>
                  <a:lnTo>
                    <a:pt x="692" y="111"/>
                  </a:lnTo>
                  <a:lnTo>
                    <a:pt x="692" y="42"/>
                  </a:lnTo>
                  <a:close/>
                  <a:moveTo>
                    <a:pt x="719" y="132"/>
                  </a:moveTo>
                  <a:lnTo>
                    <a:pt x="731" y="132"/>
                  </a:lnTo>
                  <a:lnTo>
                    <a:pt x="731" y="81"/>
                  </a:lnTo>
                  <a:lnTo>
                    <a:pt x="731" y="76"/>
                  </a:lnTo>
                  <a:lnTo>
                    <a:pt x="732" y="71"/>
                  </a:lnTo>
                  <a:lnTo>
                    <a:pt x="734" y="65"/>
                  </a:lnTo>
                  <a:lnTo>
                    <a:pt x="736" y="60"/>
                  </a:lnTo>
                  <a:lnTo>
                    <a:pt x="740" y="55"/>
                  </a:lnTo>
                  <a:lnTo>
                    <a:pt x="744" y="52"/>
                  </a:lnTo>
                  <a:lnTo>
                    <a:pt x="750" y="50"/>
                  </a:lnTo>
                  <a:lnTo>
                    <a:pt x="757" y="49"/>
                  </a:lnTo>
                  <a:lnTo>
                    <a:pt x="762" y="50"/>
                  </a:lnTo>
                  <a:lnTo>
                    <a:pt x="766" y="51"/>
                  </a:lnTo>
                  <a:lnTo>
                    <a:pt x="771" y="53"/>
                  </a:lnTo>
                  <a:lnTo>
                    <a:pt x="774" y="57"/>
                  </a:lnTo>
                  <a:lnTo>
                    <a:pt x="776" y="60"/>
                  </a:lnTo>
                  <a:lnTo>
                    <a:pt x="777" y="66"/>
                  </a:lnTo>
                  <a:lnTo>
                    <a:pt x="778" y="71"/>
                  </a:lnTo>
                  <a:lnTo>
                    <a:pt x="778" y="77"/>
                  </a:lnTo>
                  <a:lnTo>
                    <a:pt x="778" y="132"/>
                  </a:lnTo>
                  <a:lnTo>
                    <a:pt x="789" y="132"/>
                  </a:lnTo>
                  <a:lnTo>
                    <a:pt x="789" y="74"/>
                  </a:lnTo>
                  <a:lnTo>
                    <a:pt x="788" y="67"/>
                  </a:lnTo>
                  <a:lnTo>
                    <a:pt x="787" y="60"/>
                  </a:lnTo>
                  <a:lnTo>
                    <a:pt x="785" y="54"/>
                  </a:lnTo>
                  <a:lnTo>
                    <a:pt x="782" y="50"/>
                  </a:lnTo>
                  <a:lnTo>
                    <a:pt x="778" y="46"/>
                  </a:lnTo>
                  <a:lnTo>
                    <a:pt x="773" y="43"/>
                  </a:lnTo>
                  <a:lnTo>
                    <a:pt x="766" y="40"/>
                  </a:lnTo>
                  <a:lnTo>
                    <a:pt x="759" y="39"/>
                  </a:lnTo>
                  <a:lnTo>
                    <a:pt x="753" y="40"/>
                  </a:lnTo>
                  <a:lnTo>
                    <a:pt x="746" y="42"/>
                  </a:lnTo>
                  <a:lnTo>
                    <a:pt x="742" y="44"/>
                  </a:lnTo>
                  <a:lnTo>
                    <a:pt x="739" y="46"/>
                  </a:lnTo>
                  <a:lnTo>
                    <a:pt x="733" y="52"/>
                  </a:lnTo>
                  <a:lnTo>
                    <a:pt x="730" y="58"/>
                  </a:lnTo>
                  <a:lnTo>
                    <a:pt x="730" y="42"/>
                  </a:lnTo>
                  <a:lnTo>
                    <a:pt x="718" y="42"/>
                  </a:lnTo>
                  <a:lnTo>
                    <a:pt x="719" y="52"/>
                  </a:lnTo>
                  <a:lnTo>
                    <a:pt x="719" y="62"/>
                  </a:lnTo>
                  <a:lnTo>
                    <a:pt x="719" y="132"/>
                  </a:lnTo>
                  <a:close/>
                  <a:moveTo>
                    <a:pt x="824" y="87"/>
                  </a:moveTo>
                  <a:lnTo>
                    <a:pt x="824" y="80"/>
                  </a:lnTo>
                  <a:lnTo>
                    <a:pt x="825" y="73"/>
                  </a:lnTo>
                  <a:lnTo>
                    <a:pt x="826" y="67"/>
                  </a:lnTo>
                  <a:lnTo>
                    <a:pt x="829" y="61"/>
                  </a:lnTo>
                  <a:lnTo>
                    <a:pt x="832" y="56"/>
                  </a:lnTo>
                  <a:lnTo>
                    <a:pt x="838" y="53"/>
                  </a:lnTo>
                  <a:lnTo>
                    <a:pt x="843" y="50"/>
                  </a:lnTo>
                  <a:lnTo>
                    <a:pt x="850" y="49"/>
                  </a:lnTo>
                  <a:lnTo>
                    <a:pt x="857" y="50"/>
                  </a:lnTo>
                  <a:lnTo>
                    <a:pt x="863" y="52"/>
                  </a:lnTo>
                  <a:lnTo>
                    <a:pt x="868" y="55"/>
                  </a:lnTo>
                  <a:lnTo>
                    <a:pt x="871" y="59"/>
                  </a:lnTo>
                  <a:lnTo>
                    <a:pt x="873" y="66"/>
                  </a:lnTo>
                  <a:lnTo>
                    <a:pt x="875" y="72"/>
                  </a:lnTo>
                  <a:lnTo>
                    <a:pt x="876" y="79"/>
                  </a:lnTo>
                  <a:lnTo>
                    <a:pt x="876" y="87"/>
                  </a:lnTo>
                  <a:lnTo>
                    <a:pt x="876" y="93"/>
                  </a:lnTo>
                  <a:lnTo>
                    <a:pt x="875" y="99"/>
                  </a:lnTo>
                  <a:lnTo>
                    <a:pt x="873" y="105"/>
                  </a:lnTo>
                  <a:lnTo>
                    <a:pt x="871" y="111"/>
                  </a:lnTo>
                  <a:lnTo>
                    <a:pt x="867" y="115"/>
                  </a:lnTo>
                  <a:lnTo>
                    <a:pt x="863" y="119"/>
                  </a:lnTo>
                  <a:lnTo>
                    <a:pt x="856" y="121"/>
                  </a:lnTo>
                  <a:lnTo>
                    <a:pt x="849" y="122"/>
                  </a:lnTo>
                  <a:lnTo>
                    <a:pt x="843" y="121"/>
                  </a:lnTo>
                  <a:lnTo>
                    <a:pt x="838" y="119"/>
                  </a:lnTo>
                  <a:lnTo>
                    <a:pt x="833" y="115"/>
                  </a:lnTo>
                  <a:lnTo>
                    <a:pt x="829" y="111"/>
                  </a:lnTo>
                  <a:lnTo>
                    <a:pt x="827" y="105"/>
                  </a:lnTo>
                  <a:lnTo>
                    <a:pt x="825" y="99"/>
                  </a:lnTo>
                  <a:lnTo>
                    <a:pt x="824" y="93"/>
                  </a:lnTo>
                  <a:lnTo>
                    <a:pt x="824" y="87"/>
                  </a:lnTo>
                  <a:close/>
                  <a:moveTo>
                    <a:pt x="888" y="42"/>
                  </a:moveTo>
                  <a:lnTo>
                    <a:pt x="876" y="42"/>
                  </a:lnTo>
                  <a:lnTo>
                    <a:pt x="876" y="52"/>
                  </a:lnTo>
                  <a:lnTo>
                    <a:pt x="873" y="49"/>
                  </a:lnTo>
                  <a:lnTo>
                    <a:pt x="870" y="46"/>
                  </a:lnTo>
                  <a:lnTo>
                    <a:pt x="867" y="44"/>
                  </a:lnTo>
                  <a:lnTo>
                    <a:pt x="864" y="42"/>
                  </a:lnTo>
                  <a:lnTo>
                    <a:pt x="856" y="40"/>
                  </a:lnTo>
                  <a:lnTo>
                    <a:pt x="848" y="39"/>
                  </a:lnTo>
                  <a:lnTo>
                    <a:pt x="840" y="40"/>
                  </a:lnTo>
                  <a:lnTo>
                    <a:pt x="831" y="44"/>
                  </a:lnTo>
                  <a:lnTo>
                    <a:pt x="825" y="48"/>
                  </a:lnTo>
                  <a:lnTo>
                    <a:pt x="820" y="53"/>
                  </a:lnTo>
                  <a:lnTo>
                    <a:pt x="817" y="59"/>
                  </a:lnTo>
                  <a:lnTo>
                    <a:pt x="813" y="68"/>
                  </a:lnTo>
                  <a:lnTo>
                    <a:pt x="812" y="77"/>
                  </a:lnTo>
                  <a:lnTo>
                    <a:pt x="811" y="87"/>
                  </a:lnTo>
                  <a:lnTo>
                    <a:pt x="812" y="94"/>
                  </a:lnTo>
                  <a:lnTo>
                    <a:pt x="813" y="102"/>
                  </a:lnTo>
                  <a:lnTo>
                    <a:pt x="816" y="110"/>
                  </a:lnTo>
                  <a:lnTo>
                    <a:pt x="820" y="116"/>
                  </a:lnTo>
                  <a:lnTo>
                    <a:pt x="825" y="122"/>
                  </a:lnTo>
                  <a:lnTo>
                    <a:pt x="831" y="127"/>
                  </a:lnTo>
                  <a:lnTo>
                    <a:pt x="835" y="128"/>
                  </a:lnTo>
                  <a:lnTo>
                    <a:pt x="840" y="131"/>
                  </a:lnTo>
                  <a:lnTo>
                    <a:pt x="844" y="131"/>
                  </a:lnTo>
                  <a:lnTo>
                    <a:pt x="849" y="132"/>
                  </a:lnTo>
                  <a:lnTo>
                    <a:pt x="853" y="132"/>
                  </a:lnTo>
                  <a:lnTo>
                    <a:pt x="857" y="131"/>
                  </a:lnTo>
                  <a:lnTo>
                    <a:pt x="862" y="129"/>
                  </a:lnTo>
                  <a:lnTo>
                    <a:pt x="865" y="127"/>
                  </a:lnTo>
                  <a:lnTo>
                    <a:pt x="868" y="125"/>
                  </a:lnTo>
                  <a:lnTo>
                    <a:pt x="871" y="122"/>
                  </a:lnTo>
                  <a:lnTo>
                    <a:pt x="874" y="118"/>
                  </a:lnTo>
                  <a:lnTo>
                    <a:pt x="876" y="114"/>
                  </a:lnTo>
                  <a:lnTo>
                    <a:pt x="877" y="114"/>
                  </a:lnTo>
                  <a:lnTo>
                    <a:pt x="876" y="123"/>
                  </a:lnTo>
                  <a:lnTo>
                    <a:pt x="876" y="132"/>
                  </a:lnTo>
                  <a:lnTo>
                    <a:pt x="874" y="139"/>
                  </a:lnTo>
                  <a:lnTo>
                    <a:pt x="872" y="146"/>
                  </a:lnTo>
                  <a:lnTo>
                    <a:pt x="870" y="149"/>
                  </a:lnTo>
                  <a:lnTo>
                    <a:pt x="868" y="151"/>
                  </a:lnTo>
                  <a:lnTo>
                    <a:pt x="866" y="155"/>
                  </a:lnTo>
                  <a:lnTo>
                    <a:pt x="863" y="156"/>
                  </a:lnTo>
                  <a:lnTo>
                    <a:pt x="859" y="158"/>
                  </a:lnTo>
                  <a:lnTo>
                    <a:pt x="855" y="159"/>
                  </a:lnTo>
                  <a:lnTo>
                    <a:pt x="851" y="160"/>
                  </a:lnTo>
                  <a:lnTo>
                    <a:pt x="846" y="160"/>
                  </a:lnTo>
                  <a:lnTo>
                    <a:pt x="839" y="159"/>
                  </a:lnTo>
                  <a:lnTo>
                    <a:pt x="831" y="158"/>
                  </a:lnTo>
                  <a:lnTo>
                    <a:pt x="825" y="156"/>
                  </a:lnTo>
                  <a:lnTo>
                    <a:pt x="820" y="154"/>
                  </a:lnTo>
                  <a:lnTo>
                    <a:pt x="819" y="164"/>
                  </a:lnTo>
                  <a:lnTo>
                    <a:pt x="829" y="167"/>
                  </a:lnTo>
                  <a:lnTo>
                    <a:pt x="846" y="169"/>
                  </a:lnTo>
                  <a:lnTo>
                    <a:pt x="856" y="168"/>
                  </a:lnTo>
                  <a:lnTo>
                    <a:pt x="866" y="166"/>
                  </a:lnTo>
                  <a:lnTo>
                    <a:pt x="872" y="162"/>
                  </a:lnTo>
                  <a:lnTo>
                    <a:pt x="878" y="156"/>
                  </a:lnTo>
                  <a:lnTo>
                    <a:pt x="882" y="149"/>
                  </a:lnTo>
                  <a:lnTo>
                    <a:pt x="886" y="142"/>
                  </a:lnTo>
                  <a:lnTo>
                    <a:pt x="887" y="133"/>
                  </a:lnTo>
                  <a:lnTo>
                    <a:pt x="888" y="124"/>
                  </a:lnTo>
                  <a:lnTo>
                    <a:pt x="888" y="42"/>
                  </a:lnTo>
                  <a:close/>
                  <a:moveTo>
                    <a:pt x="907" y="129"/>
                  </a:moveTo>
                  <a:lnTo>
                    <a:pt x="913" y="132"/>
                  </a:lnTo>
                  <a:lnTo>
                    <a:pt x="919" y="133"/>
                  </a:lnTo>
                  <a:lnTo>
                    <a:pt x="925" y="134"/>
                  </a:lnTo>
                  <a:lnTo>
                    <a:pt x="932" y="134"/>
                  </a:lnTo>
                  <a:lnTo>
                    <a:pt x="937" y="133"/>
                  </a:lnTo>
                  <a:lnTo>
                    <a:pt x="942" y="133"/>
                  </a:lnTo>
                  <a:lnTo>
                    <a:pt x="947" y="131"/>
                  </a:lnTo>
                  <a:lnTo>
                    <a:pt x="953" y="127"/>
                  </a:lnTo>
                  <a:lnTo>
                    <a:pt x="957" y="124"/>
                  </a:lnTo>
                  <a:lnTo>
                    <a:pt x="960" y="120"/>
                  </a:lnTo>
                  <a:lnTo>
                    <a:pt x="962" y="115"/>
                  </a:lnTo>
                  <a:lnTo>
                    <a:pt x="963" y="107"/>
                  </a:lnTo>
                  <a:lnTo>
                    <a:pt x="962" y="103"/>
                  </a:lnTo>
                  <a:lnTo>
                    <a:pt x="961" y="98"/>
                  </a:lnTo>
                  <a:lnTo>
                    <a:pt x="959" y="95"/>
                  </a:lnTo>
                  <a:lnTo>
                    <a:pt x="956" y="91"/>
                  </a:lnTo>
                  <a:lnTo>
                    <a:pt x="948" y="86"/>
                  </a:lnTo>
                  <a:lnTo>
                    <a:pt x="941" y="81"/>
                  </a:lnTo>
                  <a:lnTo>
                    <a:pt x="933" y="77"/>
                  </a:lnTo>
                  <a:lnTo>
                    <a:pt x="925" y="74"/>
                  </a:lnTo>
                  <a:lnTo>
                    <a:pt x="922" y="72"/>
                  </a:lnTo>
                  <a:lnTo>
                    <a:pt x="920" y="70"/>
                  </a:lnTo>
                  <a:lnTo>
                    <a:pt x="919" y="67"/>
                  </a:lnTo>
                  <a:lnTo>
                    <a:pt x="919" y="65"/>
                  </a:lnTo>
                  <a:lnTo>
                    <a:pt x="919" y="60"/>
                  </a:lnTo>
                  <a:lnTo>
                    <a:pt x="920" y="57"/>
                  </a:lnTo>
                  <a:lnTo>
                    <a:pt x="922" y="54"/>
                  </a:lnTo>
                  <a:lnTo>
                    <a:pt x="924" y="52"/>
                  </a:lnTo>
                  <a:lnTo>
                    <a:pt x="931" y="50"/>
                  </a:lnTo>
                  <a:lnTo>
                    <a:pt x="938" y="49"/>
                  </a:lnTo>
                  <a:lnTo>
                    <a:pt x="948" y="50"/>
                  </a:lnTo>
                  <a:lnTo>
                    <a:pt x="958" y="53"/>
                  </a:lnTo>
                  <a:lnTo>
                    <a:pt x="959" y="44"/>
                  </a:lnTo>
                  <a:lnTo>
                    <a:pt x="946" y="40"/>
                  </a:lnTo>
                  <a:lnTo>
                    <a:pt x="937" y="39"/>
                  </a:lnTo>
                  <a:lnTo>
                    <a:pt x="932" y="40"/>
                  </a:lnTo>
                  <a:lnTo>
                    <a:pt x="926" y="42"/>
                  </a:lnTo>
                  <a:lnTo>
                    <a:pt x="921" y="43"/>
                  </a:lnTo>
                  <a:lnTo>
                    <a:pt x="917" y="46"/>
                  </a:lnTo>
                  <a:lnTo>
                    <a:pt x="913" y="49"/>
                  </a:lnTo>
                  <a:lnTo>
                    <a:pt x="910" y="53"/>
                  </a:lnTo>
                  <a:lnTo>
                    <a:pt x="909" y="58"/>
                  </a:lnTo>
                  <a:lnTo>
                    <a:pt x="908" y="65"/>
                  </a:lnTo>
                  <a:lnTo>
                    <a:pt x="908" y="69"/>
                  </a:lnTo>
                  <a:lnTo>
                    <a:pt x="910" y="73"/>
                  </a:lnTo>
                  <a:lnTo>
                    <a:pt x="912" y="76"/>
                  </a:lnTo>
                  <a:lnTo>
                    <a:pt x="914" y="79"/>
                  </a:lnTo>
                  <a:lnTo>
                    <a:pt x="921" y="83"/>
                  </a:lnTo>
                  <a:lnTo>
                    <a:pt x="930" y="88"/>
                  </a:lnTo>
                  <a:lnTo>
                    <a:pt x="937" y="92"/>
                  </a:lnTo>
                  <a:lnTo>
                    <a:pt x="944" y="96"/>
                  </a:lnTo>
                  <a:lnTo>
                    <a:pt x="946" y="98"/>
                  </a:lnTo>
                  <a:lnTo>
                    <a:pt x="948" y="101"/>
                  </a:lnTo>
                  <a:lnTo>
                    <a:pt x="951" y="104"/>
                  </a:lnTo>
                  <a:lnTo>
                    <a:pt x="951" y="107"/>
                  </a:lnTo>
                  <a:lnTo>
                    <a:pt x="951" y="112"/>
                  </a:lnTo>
                  <a:lnTo>
                    <a:pt x="949" y="115"/>
                  </a:lnTo>
                  <a:lnTo>
                    <a:pt x="947" y="118"/>
                  </a:lnTo>
                  <a:lnTo>
                    <a:pt x="944" y="120"/>
                  </a:lnTo>
                  <a:lnTo>
                    <a:pt x="942" y="121"/>
                  </a:lnTo>
                  <a:lnTo>
                    <a:pt x="938" y="123"/>
                  </a:lnTo>
                  <a:lnTo>
                    <a:pt x="935" y="123"/>
                  </a:lnTo>
                  <a:lnTo>
                    <a:pt x="931" y="124"/>
                  </a:lnTo>
                  <a:lnTo>
                    <a:pt x="924" y="123"/>
                  </a:lnTo>
                  <a:lnTo>
                    <a:pt x="918" y="122"/>
                  </a:lnTo>
                  <a:lnTo>
                    <a:pt x="913" y="121"/>
                  </a:lnTo>
                  <a:lnTo>
                    <a:pt x="908" y="118"/>
                  </a:lnTo>
                  <a:lnTo>
                    <a:pt x="907" y="129"/>
                  </a:lnTo>
                  <a:close/>
                  <a:moveTo>
                    <a:pt x="981" y="132"/>
                  </a:moveTo>
                  <a:lnTo>
                    <a:pt x="992" y="132"/>
                  </a:lnTo>
                  <a:lnTo>
                    <a:pt x="992" y="117"/>
                  </a:lnTo>
                  <a:lnTo>
                    <a:pt x="996" y="121"/>
                  </a:lnTo>
                  <a:lnTo>
                    <a:pt x="998" y="124"/>
                  </a:lnTo>
                  <a:lnTo>
                    <a:pt x="1001" y="127"/>
                  </a:lnTo>
                  <a:lnTo>
                    <a:pt x="1004" y="129"/>
                  </a:lnTo>
                  <a:lnTo>
                    <a:pt x="1008" y="132"/>
                  </a:lnTo>
                  <a:lnTo>
                    <a:pt x="1012" y="133"/>
                  </a:lnTo>
                  <a:lnTo>
                    <a:pt x="1016" y="134"/>
                  </a:lnTo>
                  <a:lnTo>
                    <a:pt x="1021" y="134"/>
                  </a:lnTo>
                  <a:lnTo>
                    <a:pt x="1029" y="133"/>
                  </a:lnTo>
                  <a:lnTo>
                    <a:pt x="1036" y="129"/>
                  </a:lnTo>
                  <a:lnTo>
                    <a:pt x="1043" y="125"/>
                  </a:lnTo>
                  <a:lnTo>
                    <a:pt x="1048" y="120"/>
                  </a:lnTo>
                  <a:lnTo>
                    <a:pt x="1052" y="113"/>
                  </a:lnTo>
                  <a:lnTo>
                    <a:pt x="1055" y="105"/>
                  </a:lnTo>
                  <a:lnTo>
                    <a:pt x="1057" y="96"/>
                  </a:lnTo>
                  <a:lnTo>
                    <a:pt x="1057" y="87"/>
                  </a:lnTo>
                  <a:lnTo>
                    <a:pt x="1057" y="77"/>
                  </a:lnTo>
                  <a:lnTo>
                    <a:pt x="1055" y="68"/>
                  </a:lnTo>
                  <a:lnTo>
                    <a:pt x="1053" y="59"/>
                  </a:lnTo>
                  <a:lnTo>
                    <a:pt x="1049" y="53"/>
                  </a:lnTo>
                  <a:lnTo>
                    <a:pt x="1044" y="48"/>
                  </a:lnTo>
                  <a:lnTo>
                    <a:pt x="1037" y="44"/>
                  </a:lnTo>
                  <a:lnTo>
                    <a:pt x="1030" y="40"/>
                  </a:lnTo>
                  <a:lnTo>
                    <a:pt x="1021" y="39"/>
                  </a:lnTo>
                  <a:lnTo>
                    <a:pt x="1014" y="40"/>
                  </a:lnTo>
                  <a:lnTo>
                    <a:pt x="1009" y="42"/>
                  </a:lnTo>
                  <a:lnTo>
                    <a:pt x="1005" y="44"/>
                  </a:lnTo>
                  <a:lnTo>
                    <a:pt x="1001" y="47"/>
                  </a:lnTo>
                  <a:lnTo>
                    <a:pt x="996" y="52"/>
                  </a:lnTo>
                  <a:lnTo>
                    <a:pt x="992" y="57"/>
                  </a:lnTo>
                  <a:lnTo>
                    <a:pt x="992" y="0"/>
                  </a:lnTo>
                  <a:lnTo>
                    <a:pt x="981" y="0"/>
                  </a:lnTo>
                  <a:lnTo>
                    <a:pt x="981" y="132"/>
                  </a:lnTo>
                  <a:close/>
                  <a:moveTo>
                    <a:pt x="1046" y="87"/>
                  </a:moveTo>
                  <a:lnTo>
                    <a:pt x="1045" y="93"/>
                  </a:lnTo>
                  <a:lnTo>
                    <a:pt x="1045" y="100"/>
                  </a:lnTo>
                  <a:lnTo>
                    <a:pt x="1043" y="106"/>
                  </a:lnTo>
                  <a:lnTo>
                    <a:pt x="1040" y="112"/>
                  </a:lnTo>
                  <a:lnTo>
                    <a:pt x="1036" y="117"/>
                  </a:lnTo>
                  <a:lnTo>
                    <a:pt x="1032" y="120"/>
                  </a:lnTo>
                  <a:lnTo>
                    <a:pt x="1026" y="123"/>
                  </a:lnTo>
                  <a:lnTo>
                    <a:pt x="1019" y="124"/>
                  </a:lnTo>
                  <a:lnTo>
                    <a:pt x="1012" y="123"/>
                  </a:lnTo>
                  <a:lnTo>
                    <a:pt x="1006" y="120"/>
                  </a:lnTo>
                  <a:lnTo>
                    <a:pt x="1002" y="117"/>
                  </a:lnTo>
                  <a:lnTo>
                    <a:pt x="999" y="112"/>
                  </a:lnTo>
                  <a:lnTo>
                    <a:pt x="996" y="105"/>
                  </a:lnTo>
                  <a:lnTo>
                    <a:pt x="993" y="99"/>
                  </a:lnTo>
                  <a:lnTo>
                    <a:pt x="992" y="93"/>
                  </a:lnTo>
                  <a:lnTo>
                    <a:pt x="992" y="87"/>
                  </a:lnTo>
                  <a:lnTo>
                    <a:pt x="992" y="80"/>
                  </a:lnTo>
                  <a:lnTo>
                    <a:pt x="993" y="74"/>
                  </a:lnTo>
                  <a:lnTo>
                    <a:pt x="996" y="68"/>
                  </a:lnTo>
                  <a:lnTo>
                    <a:pt x="998" y="61"/>
                  </a:lnTo>
                  <a:lnTo>
                    <a:pt x="1002" y="56"/>
                  </a:lnTo>
                  <a:lnTo>
                    <a:pt x="1006" y="53"/>
                  </a:lnTo>
                  <a:lnTo>
                    <a:pt x="1012" y="50"/>
                  </a:lnTo>
                  <a:lnTo>
                    <a:pt x="1019" y="49"/>
                  </a:lnTo>
                  <a:lnTo>
                    <a:pt x="1026" y="50"/>
                  </a:lnTo>
                  <a:lnTo>
                    <a:pt x="1032" y="53"/>
                  </a:lnTo>
                  <a:lnTo>
                    <a:pt x="1036" y="56"/>
                  </a:lnTo>
                  <a:lnTo>
                    <a:pt x="1040" y="61"/>
                  </a:lnTo>
                  <a:lnTo>
                    <a:pt x="1043" y="67"/>
                  </a:lnTo>
                  <a:lnTo>
                    <a:pt x="1045" y="73"/>
                  </a:lnTo>
                  <a:lnTo>
                    <a:pt x="1045" y="80"/>
                  </a:lnTo>
                  <a:lnTo>
                    <a:pt x="1046" y="87"/>
                  </a:lnTo>
                  <a:close/>
                  <a:moveTo>
                    <a:pt x="1140" y="117"/>
                  </a:moveTo>
                  <a:lnTo>
                    <a:pt x="1135" y="120"/>
                  </a:lnTo>
                  <a:lnTo>
                    <a:pt x="1128" y="122"/>
                  </a:lnTo>
                  <a:lnTo>
                    <a:pt x="1121" y="123"/>
                  </a:lnTo>
                  <a:lnTo>
                    <a:pt x="1115" y="124"/>
                  </a:lnTo>
                  <a:lnTo>
                    <a:pt x="1107" y="123"/>
                  </a:lnTo>
                  <a:lnTo>
                    <a:pt x="1102" y="121"/>
                  </a:lnTo>
                  <a:lnTo>
                    <a:pt x="1097" y="118"/>
                  </a:lnTo>
                  <a:lnTo>
                    <a:pt x="1093" y="114"/>
                  </a:lnTo>
                  <a:lnTo>
                    <a:pt x="1090" y="109"/>
                  </a:lnTo>
                  <a:lnTo>
                    <a:pt x="1088" y="103"/>
                  </a:lnTo>
                  <a:lnTo>
                    <a:pt x="1085" y="97"/>
                  </a:lnTo>
                  <a:lnTo>
                    <a:pt x="1085" y="90"/>
                  </a:lnTo>
                  <a:lnTo>
                    <a:pt x="1146" y="90"/>
                  </a:lnTo>
                  <a:lnTo>
                    <a:pt x="1146" y="84"/>
                  </a:lnTo>
                  <a:lnTo>
                    <a:pt x="1146" y="75"/>
                  </a:lnTo>
                  <a:lnTo>
                    <a:pt x="1144" y="67"/>
                  </a:lnTo>
                  <a:lnTo>
                    <a:pt x="1142" y="59"/>
                  </a:lnTo>
                  <a:lnTo>
                    <a:pt x="1138" y="53"/>
                  </a:lnTo>
                  <a:lnTo>
                    <a:pt x="1134" y="48"/>
                  </a:lnTo>
                  <a:lnTo>
                    <a:pt x="1127" y="44"/>
                  </a:lnTo>
                  <a:lnTo>
                    <a:pt x="1120" y="40"/>
                  </a:lnTo>
                  <a:lnTo>
                    <a:pt x="1111" y="39"/>
                  </a:lnTo>
                  <a:lnTo>
                    <a:pt x="1103" y="40"/>
                  </a:lnTo>
                  <a:lnTo>
                    <a:pt x="1096" y="44"/>
                  </a:lnTo>
                  <a:lnTo>
                    <a:pt x="1089" y="48"/>
                  </a:lnTo>
                  <a:lnTo>
                    <a:pt x="1083" y="53"/>
                  </a:lnTo>
                  <a:lnTo>
                    <a:pt x="1079" y="59"/>
                  </a:lnTo>
                  <a:lnTo>
                    <a:pt x="1076" y="68"/>
                  </a:lnTo>
                  <a:lnTo>
                    <a:pt x="1074" y="77"/>
                  </a:lnTo>
                  <a:lnTo>
                    <a:pt x="1073" y="87"/>
                  </a:lnTo>
                  <a:lnTo>
                    <a:pt x="1074" y="96"/>
                  </a:lnTo>
                  <a:lnTo>
                    <a:pt x="1075" y="105"/>
                  </a:lnTo>
                  <a:lnTo>
                    <a:pt x="1078" y="113"/>
                  </a:lnTo>
                  <a:lnTo>
                    <a:pt x="1082" y="120"/>
                  </a:lnTo>
                  <a:lnTo>
                    <a:pt x="1088" y="125"/>
                  </a:lnTo>
                  <a:lnTo>
                    <a:pt x="1095" y="129"/>
                  </a:lnTo>
                  <a:lnTo>
                    <a:pt x="1103" y="133"/>
                  </a:lnTo>
                  <a:lnTo>
                    <a:pt x="1114" y="134"/>
                  </a:lnTo>
                  <a:lnTo>
                    <a:pt x="1120" y="133"/>
                  </a:lnTo>
                  <a:lnTo>
                    <a:pt x="1127" y="133"/>
                  </a:lnTo>
                  <a:lnTo>
                    <a:pt x="1134" y="131"/>
                  </a:lnTo>
                  <a:lnTo>
                    <a:pt x="1140" y="128"/>
                  </a:lnTo>
                  <a:lnTo>
                    <a:pt x="1140" y="117"/>
                  </a:lnTo>
                  <a:close/>
                  <a:moveTo>
                    <a:pt x="1085" y="80"/>
                  </a:moveTo>
                  <a:lnTo>
                    <a:pt x="1085" y="75"/>
                  </a:lnTo>
                  <a:lnTo>
                    <a:pt x="1088" y="69"/>
                  </a:lnTo>
                  <a:lnTo>
                    <a:pt x="1090" y="64"/>
                  </a:lnTo>
                  <a:lnTo>
                    <a:pt x="1093" y="59"/>
                  </a:lnTo>
                  <a:lnTo>
                    <a:pt x="1096" y="55"/>
                  </a:lnTo>
                  <a:lnTo>
                    <a:pt x="1100" y="52"/>
                  </a:lnTo>
                  <a:lnTo>
                    <a:pt x="1105" y="50"/>
                  </a:lnTo>
                  <a:lnTo>
                    <a:pt x="1112" y="49"/>
                  </a:lnTo>
                  <a:lnTo>
                    <a:pt x="1117" y="50"/>
                  </a:lnTo>
                  <a:lnTo>
                    <a:pt x="1122" y="52"/>
                  </a:lnTo>
                  <a:lnTo>
                    <a:pt x="1126" y="55"/>
                  </a:lnTo>
                  <a:lnTo>
                    <a:pt x="1129" y="59"/>
                  </a:lnTo>
                  <a:lnTo>
                    <a:pt x="1132" y="64"/>
                  </a:lnTo>
                  <a:lnTo>
                    <a:pt x="1134" y="69"/>
                  </a:lnTo>
                  <a:lnTo>
                    <a:pt x="1134" y="74"/>
                  </a:lnTo>
                  <a:lnTo>
                    <a:pt x="1135" y="80"/>
                  </a:lnTo>
                  <a:lnTo>
                    <a:pt x="1085" y="80"/>
                  </a:lnTo>
                  <a:close/>
                  <a:moveTo>
                    <a:pt x="1167" y="132"/>
                  </a:moveTo>
                  <a:lnTo>
                    <a:pt x="1179" y="132"/>
                  </a:lnTo>
                  <a:lnTo>
                    <a:pt x="1179" y="88"/>
                  </a:lnTo>
                  <a:lnTo>
                    <a:pt x="1179" y="81"/>
                  </a:lnTo>
                  <a:lnTo>
                    <a:pt x="1180" y="75"/>
                  </a:lnTo>
                  <a:lnTo>
                    <a:pt x="1181" y="69"/>
                  </a:lnTo>
                  <a:lnTo>
                    <a:pt x="1183" y="64"/>
                  </a:lnTo>
                  <a:lnTo>
                    <a:pt x="1186" y="58"/>
                  </a:lnTo>
                  <a:lnTo>
                    <a:pt x="1190" y="54"/>
                  </a:lnTo>
                  <a:lnTo>
                    <a:pt x="1195" y="52"/>
                  </a:lnTo>
                  <a:lnTo>
                    <a:pt x="1201" y="51"/>
                  </a:lnTo>
                  <a:lnTo>
                    <a:pt x="1205" y="52"/>
                  </a:lnTo>
                  <a:lnTo>
                    <a:pt x="1209" y="52"/>
                  </a:lnTo>
                  <a:lnTo>
                    <a:pt x="1209" y="40"/>
                  </a:lnTo>
                  <a:lnTo>
                    <a:pt x="1206" y="40"/>
                  </a:lnTo>
                  <a:lnTo>
                    <a:pt x="1202" y="39"/>
                  </a:lnTo>
                  <a:lnTo>
                    <a:pt x="1197" y="40"/>
                  </a:lnTo>
                  <a:lnTo>
                    <a:pt x="1193" y="42"/>
                  </a:lnTo>
                  <a:lnTo>
                    <a:pt x="1190" y="44"/>
                  </a:lnTo>
                  <a:lnTo>
                    <a:pt x="1187" y="46"/>
                  </a:lnTo>
                  <a:lnTo>
                    <a:pt x="1182" y="52"/>
                  </a:lnTo>
                  <a:lnTo>
                    <a:pt x="1179" y="59"/>
                  </a:lnTo>
                  <a:lnTo>
                    <a:pt x="1178" y="59"/>
                  </a:lnTo>
                  <a:lnTo>
                    <a:pt x="1178" y="42"/>
                  </a:lnTo>
                  <a:lnTo>
                    <a:pt x="1167" y="42"/>
                  </a:lnTo>
                  <a:lnTo>
                    <a:pt x="1167" y="51"/>
                  </a:lnTo>
                  <a:lnTo>
                    <a:pt x="1167" y="61"/>
                  </a:lnTo>
                  <a:lnTo>
                    <a:pt x="1167" y="132"/>
                  </a:lnTo>
                  <a:close/>
                  <a:moveTo>
                    <a:pt x="1277" y="132"/>
                  </a:moveTo>
                  <a:lnTo>
                    <a:pt x="1288" y="132"/>
                  </a:lnTo>
                  <a:lnTo>
                    <a:pt x="1287" y="122"/>
                  </a:lnTo>
                  <a:lnTo>
                    <a:pt x="1287" y="113"/>
                  </a:lnTo>
                  <a:lnTo>
                    <a:pt x="1287" y="73"/>
                  </a:lnTo>
                  <a:lnTo>
                    <a:pt x="1286" y="65"/>
                  </a:lnTo>
                  <a:lnTo>
                    <a:pt x="1285" y="58"/>
                  </a:lnTo>
                  <a:lnTo>
                    <a:pt x="1283" y="52"/>
                  </a:lnTo>
                  <a:lnTo>
                    <a:pt x="1280" y="48"/>
                  </a:lnTo>
                  <a:lnTo>
                    <a:pt x="1276" y="44"/>
                  </a:lnTo>
                  <a:lnTo>
                    <a:pt x="1270" y="42"/>
                  </a:lnTo>
                  <a:lnTo>
                    <a:pt x="1263" y="40"/>
                  </a:lnTo>
                  <a:lnTo>
                    <a:pt x="1256" y="39"/>
                  </a:lnTo>
                  <a:lnTo>
                    <a:pt x="1250" y="40"/>
                  </a:lnTo>
                  <a:lnTo>
                    <a:pt x="1242" y="42"/>
                  </a:lnTo>
                  <a:lnTo>
                    <a:pt x="1235" y="44"/>
                  </a:lnTo>
                  <a:lnTo>
                    <a:pt x="1230" y="46"/>
                  </a:lnTo>
                  <a:lnTo>
                    <a:pt x="1230" y="56"/>
                  </a:lnTo>
                  <a:lnTo>
                    <a:pt x="1236" y="53"/>
                  </a:lnTo>
                  <a:lnTo>
                    <a:pt x="1242" y="51"/>
                  </a:lnTo>
                  <a:lnTo>
                    <a:pt x="1249" y="50"/>
                  </a:lnTo>
                  <a:lnTo>
                    <a:pt x="1256" y="49"/>
                  </a:lnTo>
                  <a:lnTo>
                    <a:pt x="1261" y="50"/>
                  </a:lnTo>
                  <a:lnTo>
                    <a:pt x="1265" y="51"/>
                  </a:lnTo>
                  <a:lnTo>
                    <a:pt x="1269" y="52"/>
                  </a:lnTo>
                  <a:lnTo>
                    <a:pt x="1272" y="55"/>
                  </a:lnTo>
                  <a:lnTo>
                    <a:pt x="1274" y="58"/>
                  </a:lnTo>
                  <a:lnTo>
                    <a:pt x="1275" y="62"/>
                  </a:lnTo>
                  <a:lnTo>
                    <a:pt x="1276" y="67"/>
                  </a:lnTo>
                  <a:lnTo>
                    <a:pt x="1276" y="72"/>
                  </a:lnTo>
                  <a:lnTo>
                    <a:pt x="1276" y="77"/>
                  </a:lnTo>
                  <a:lnTo>
                    <a:pt x="1274" y="77"/>
                  </a:lnTo>
                  <a:lnTo>
                    <a:pt x="1265" y="77"/>
                  </a:lnTo>
                  <a:lnTo>
                    <a:pt x="1256" y="77"/>
                  </a:lnTo>
                  <a:lnTo>
                    <a:pt x="1247" y="79"/>
                  </a:lnTo>
                  <a:lnTo>
                    <a:pt x="1238" y="81"/>
                  </a:lnTo>
                  <a:lnTo>
                    <a:pt x="1234" y="83"/>
                  </a:lnTo>
                  <a:lnTo>
                    <a:pt x="1230" y="86"/>
                  </a:lnTo>
                  <a:lnTo>
                    <a:pt x="1227" y="88"/>
                  </a:lnTo>
                  <a:lnTo>
                    <a:pt x="1225" y="91"/>
                  </a:lnTo>
                  <a:lnTo>
                    <a:pt x="1223" y="94"/>
                  </a:lnTo>
                  <a:lnTo>
                    <a:pt x="1220" y="98"/>
                  </a:lnTo>
                  <a:lnTo>
                    <a:pt x="1219" y="103"/>
                  </a:lnTo>
                  <a:lnTo>
                    <a:pt x="1219" y="109"/>
                  </a:lnTo>
                  <a:lnTo>
                    <a:pt x="1219" y="112"/>
                  </a:lnTo>
                  <a:lnTo>
                    <a:pt x="1220" y="116"/>
                  </a:lnTo>
                  <a:lnTo>
                    <a:pt x="1222" y="120"/>
                  </a:lnTo>
                  <a:lnTo>
                    <a:pt x="1225" y="124"/>
                  </a:lnTo>
                  <a:lnTo>
                    <a:pt x="1228" y="127"/>
                  </a:lnTo>
                  <a:lnTo>
                    <a:pt x="1233" y="131"/>
                  </a:lnTo>
                  <a:lnTo>
                    <a:pt x="1240" y="133"/>
                  </a:lnTo>
                  <a:lnTo>
                    <a:pt x="1249" y="134"/>
                  </a:lnTo>
                  <a:lnTo>
                    <a:pt x="1253" y="134"/>
                  </a:lnTo>
                  <a:lnTo>
                    <a:pt x="1257" y="133"/>
                  </a:lnTo>
                  <a:lnTo>
                    <a:pt x="1261" y="131"/>
                  </a:lnTo>
                  <a:lnTo>
                    <a:pt x="1265" y="129"/>
                  </a:lnTo>
                  <a:lnTo>
                    <a:pt x="1269" y="126"/>
                  </a:lnTo>
                  <a:lnTo>
                    <a:pt x="1272" y="124"/>
                  </a:lnTo>
                  <a:lnTo>
                    <a:pt x="1275" y="121"/>
                  </a:lnTo>
                  <a:lnTo>
                    <a:pt x="1277" y="117"/>
                  </a:lnTo>
                  <a:lnTo>
                    <a:pt x="1277" y="132"/>
                  </a:lnTo>
                  <a:close/>
                  <a:moveTo>
                    <a:pt x="1276" y="92"/>
                  </a:moveTo>
                  <a:lnTo>
                    <a:pt x="1276" y="96"/>
                  </a:lnTo>
                  <a:lnTo>
                    <a:pt x="1276" y="101"/>
                  </a:lnTo>
                  <a:lnTo>
                    <a:pt x="1275" y="106"/>
                  </a:lnTo>
                  <a:lnTo>
                    <a:pt x="1273" y="112"/>
                  </a:lnTo>
                  <a:lnTo>
                    <a:pt x="1270" y="116"/>
                  </a:lnTo>
                  <a:lnTo>
                    <a:pt x="1264" y="120"/>
                  </a:lnTo>
                  <a:lnTo>
                    <a:pt x="1261" y="122"/>
                  </a:lnTo>
                  <a:lnTo>
                    <a:pt x="1258" y="123"/>
                  </a:lnTo>
                  <a:lnTo>
                    <a:pt x="1254" y="123"/>
                  </a:lnTo>
                  <a:lnTo>
                    <a:pt x="1250" y="124"/>
                  </a:lnTo>
                  <a:lnTo>
                    <a:pt x="1246" y="124"/>
                  </a:lnTo>
                  <a:lnTo>
                    <a:pt x="1242" y="123"/>
                  </a:lnTo>
                  <a:lnTo>
                    <a:pt x="1239" y="122"/>
                  </a:lnTo>
                  <a:lnTo>
                    <a:pt x="1236" y="120"/>
                  </a:lnTo>
                  <a:lnTo>
                    <a:pt x="1234" y="118"/>
                  </a:lnTo>
                  <a:lnTo>
                    <a:pt x="1233" y="115"/>
                  </a:lnTo>
                  <a:lnTo>
                    <a:pt x="1232" y="112"/>
                  </a:lnTo>
                  <a:lnTo>
                    <a:pt x="1231" y="107"/>
                  </a:lnTo>
                  <a:lnTo>
                    <a:pt x="1231" y="104"/>
                  </a:lnTo>
                  <a:lnTo>
                    <a:pt x="1232" y="101"/>
                  </a:lnTo>
                  <a:lnTo>
                    <a:pt x="1233" y="98"/>
                  </a:lnTo>
                  <a:lnTo>
                    <a:pt x="1235" y="96"/>
                  </a:lnTo>
                  <a:lnTo>
                    <a:pt x="1239" y="93"/>
                  </a:lnTo>
                  <a:lnTo>
                    <a:pt x="1245" y="90"/>
                  </a:lnTo>
                  <a:lnTo>
                    <a:pt x="1252" y="88"/>
                  </a:lnTo>
                  <a:lnTo>
                    <a:pt x="1258" y="87"/>
                  </a:lnTo>
                  <a:lnTo>
                    <a:pt x="1265" y="87"/>
                  </a:lnTo>
                  <a:lnTo>
                    <a:pt x="1273" y="87"/>
                  </a:lnTo>
                  <a:lnTo>
                    <a:pt x="1276" y="87"/>
                  </a:lnTo>
                  <a:lnTo>
                    <a:pt x="1276" y="92"/>
                  </a:lnTo>
                  <a:close/>
                  <a:moveTo>
                    <a:pt x="1352" y="42"/>
                  </a:moveTo>
                  <a:lnTo>
                    <a:pt x="1331" y="42"/>
                  </a:lnTo>
                  <a:lnTo>
                    <a:pt x="1331" y="16"/>
                  </a:lnTo>
                  <a:lnTo>
                    <a:pt x="1321" y="21"/>
                  </a:lnTo>
                  <a:lnTo>
                    <a:pt x="1321" y="42"/>
                  </a:lnTo>
                  <a:lnTo>
                    <a:pt x="1303" y="42"/>
                  </a:lnTo>
                  <a:lnTo>
                    <a:pt x="1303" y="51"/>
                  </a:lnTo>
                  <a:lnTo>
                    <a:pt x="1321" y="51"/>
                  </a:lnTo>
                  <a:lnTo>
                    <a:pt x="1321" y="103"/>
                  </a:lnTo>
                  <a:lnTo>
                    <a:pt x="1321" y="110"/>
                  </a:lnTo>
                  <a:lnTo>
                    <a:pt x="1321" y="115"/>
                  </a:lnTo>
                  <a:lnTo>
                    <a:pt x="1322" y="120"/>
                  </a:lnTo>
                  <a:lnTo>
                    <a:pt x="1323" y="124"/>
                  </a:lnTo>
                  <a:lnTo>
                    <a:pt x="1326" y="128"/>
                  </a:lnTo>
                  <a:lnTo>
                    <a:pt x="1329" y="132"/>
                  </a:lnTo>
                  <a:lnTo>
                    <a:pt x="1335" y="133"/>
                  </a:lnTo>
                  <a:lnTo>
                    <a:pt x="1341" y="134"/>
                  </a:lnTo>
                  <a:lnTo>
                    <a:pt x="1349" y="133"/>
                  </a:lnTo>
                  <a:lnTo>
                    <a:pt x="1354" y="131"/>
                  </a:lnTo>
                  <a:lnTo>
                    <a:pt x="1353" y="122"/>
                  </a:lnTo>
                  <a:lnTo>
                    <a:pt x="1349" y="123"/>
                  </a:lnTo>
                  <a:lnTo>
                    <a:pt x="1344" y="124"/>
                  </a:lnTo>
                  <a:lnTo>
                    <a:pt x="1341" y="123"/>
                  </a:lnTo>
                  <a:lnTo>
                    <a:pt x="1338" y="123"/>
                  </a:lnTo>
                  <a:lnTo>
                    <a:pt x="1336" y="121"/>
                  </a:lnTo>
                  <a:lnTo>
                    <a:pt x="1335" y="120"/>
                  </a:lnTo>
                  <a:lnTo>
                    <a:pt x="1332" y="115"/>
                  </a:lnTo>
                  <a:lnTo>
                    <a:pt x="1331" y="110"/>
                  </a:lnTo>
                  <a:lnTo>
                    <a:pt x="1331" y="51"/>
                  </a:lnTo>
                  <a:lnTo>
                    <a:pt x="1352" y="51"/>
                  </a:lnTo>
                  <a:lnTo>
                    <a:pt x="1352" y="42"/>
                  </a:lnTo>
                  <a:close/>
                  <a:moveTo>
                    <a:pt x="1441" y="42"/>
                  </a:moveTo>
                  <a:lnTo>
                    <a:pt x="1431" y="42"/>
                  </a:lnTo>
                  <a:lnTo>
                    <a:pt x="1431" y="92"/>
                  </a:lnTo>
                  <a:lnTo>
                    <a:pt x="1431" y="97"/>
                  </a:lnTo>
                  <a:lnTo>
                    <a:pt x="1430" y="102"/>
                  </a:lnTo>
                  <a:lnTo>
                    <a:pt x="1428" y="109"/>
                  </a:lnTo>
                  <a:lnTo>
                    <a:pt x="1424" y="113"/>
                  </a:lnTo>
                  <a:lnTo>
                    <a:pt x="1421" y="118"/>
                  </a:lnTo>
                  <a:lnTo>
                    <a:pt x="1417" y="121"/>
                  </a:lnTo>
                  <a:lnTo>
                    <a:pt x="1411" y="123"/>
                  </a:lnTo>
                  <a:lnTo>
                    <a:pt x="1405" y="124"/>
                  </a:lnTo>
                  <a:lnTo>
                    <a:pt x="1398" y="123"/>
                  </a:lnTo>
                  <a:lnTo>
                    <a:pt x="1394" y="122"/>
                  </a:lnTo>
                  <a:lnTo>
                    <a:pt x="1391" y="120"/>
                  </a:lnTo>
                  <a:lnTo>
                    <a:pt x="1388" y="117"/>
                  </a:lnTo>
                  <a:lnTo>
                    <a:pt x="1386" y="113"/>
                  </a:lnTo>
                  <a:lnTo>
                    <a:pt x="1384" y="107"/>
                  </a:lnTo>
                  <a:lnTo>
                    <a:pt x="1384" y="102"/>
                  </a:lnTo>
                  <a:lnTo>
                    <a:pt x="1383" y="96"/>
                  </a:lnTo>
                  <a:lnTo>
                    <a:pt x="1383" y="42"/>
                  </a:lnTo>
                  <a:lnTo>
                    <a:pt x="1372" y="42"/>
                  </a:lnTo>
                  <a:lnTo>
                    <a:pt x="1372" y="99"/>
                  </a:lnTo>
                  <a:lnTo>
                    <a:pt x="1372" y="106"/>
                  </a:lnTo>
                  <a:lnTo>
                    <a:pt x="1373" y="113"/>
                  </a:lnTo>
                  <a:lnTo>
                    <a:pt x="1375" y="119"/>
                  </a:lnTo>
                  <a:lnTo>
                    <a:pt x="1378" y="123"/>
                  </a:lnTo>
                  <a:lnTo>
                    <a:pt x="1383" y="127"/>
                  </a:lnTo>
                  <a:lnTo>
                    <a:pt x="1388" y="131"/>
                  </a:lnTo>
                  <a:lnTo>
                    <a:pt x="1395" y="133"/>
                  </a:lnTo>
                  <a:lnTo>
                    <a:pt x="1403" y="134"/>
                  </a:lnTo>
                  <a:lnTo>
                    <a:pt x="1409" y="133"/>
                  </a:lnTo>
                  <a:lnTo>
                    <a:pt x="1414" y="132"/>
                  </a:lnTo>
                  <a:lnTo>
                    <a:pt x="1418" y="129"/>
                  </a:lnTo>
                  <a:lnTo>
                    <a:pt x="1422" y="127"/>
                  </a:lnTo>
                  <a:lnTo>
                    <a:pt x="1428" y="121"/>
                  </a:lnTo>
                  <a:lnTo>
                    <a:pt x="1431" y="115"/>
                  </a:lnTo>
                  <a:lnTo>
                    <a:pt x="1432" y="115"/>
                  </a:lnTo>
                  <a:lnTo>
                    <a:pt x="1432" y="132"/>
                  </a:lnTo>
                  <a:lnTo>
                    <a:pt x="1442" y="132"/>
                  </a:lnTo>
                  <a:lnTo>
                    <a:pt x="1441" y="121"/>
                  </a:lnTo>
                  <a:lnTo>
                    <a:pt x="1441" y="111"/>
                  </a:lnTo>
                  <a:lnTo>
                    <a:pt x="1441" y="42"/>
                  </a:lnTo>
                  <a:close/>
                  <a:moveTo>
                    <a:pt x="1469" y="132"/>
                  </a:moveTo>
                  <a:lnTo>
                    <a:pt x="1480" y="132"/>
                  </a:lnTo>
                  <a:lnTo>
                    <a:pt x="1480" y="81"/>
                  </a:lnTo>
                  <a:lnTo>
                    <a:pt x="1481" y="76"/>
                  </a:lnTo>
                  <a:lnTo>
                    <a:pt x="1482" y="71"/>
                  </a:lnTo>
                  <a:lnTo>
                    <a:pt x="1483" y="65"/>
                  </a:lnTo>
                  <a:lnTo>
                    <a:pt x="1486" y="60"/>
                  </a:lnTo>
                  <a:lnTo>
                    <a:pt x="1489" y="55"/>
                  </a:lnTo>
                  <a:lnTo>
                    <a:pt x="1495" y="52"/>
                  </a:lnTo>
                  <a:lnTo>
                    <a:pt x="1500" y="50"/>
                  </a:lnTo>
                  <a:lnTo>
                    <a:pt x="1507" y="49"/>
                  </a:lnTo>
                  <a:lnTo>
                    <a:pt x="1512" y="50"/>
                  </a:lnTo>
                  <a:lnTo>
                    <a:pt x="1517" y="51"/>
                  </a:lnTo>
                  <a:lnTo>
                    <a:pt x="1520" y="53"/>
                  </a:lnTo>
                  <a:lnTo>
                    <a:pt x="1523" y="57"/>
                  </a:lnTo>
                  <a:lnTo>
                    <a:pt x="1525" y="60"/>
                  </a:lnTo>
                  <a:lnTo>
                    <a:pt x="1527" y="66"/>
                  </a:lnTo>
                  <a:lnTo>
                    <a:pt x="1528" y="71"/>
                  </a:lnTo>
                  <a:lnTo>
                    <a:pt x="1528" y="77"/>
                  </a:lnTo>
                  <a:lnTo>
                    <a:pt x="1528" y="132"/>
                  </a:lnTo>
                  <a:lnTo>
                    <a:pt x="1539" y="132"/>
                  </a:lnTo>
                  <a:lnTo>
                    <a:pt x="1539" y="74"/>
                  </a:lnTo>
                  <a:lnTo>
                    <a:pt x="1539" y="67"/>
                  </a:lnTo>
                  <a:lnTo>
                    <a:pt x="1537" y="60"/>
                  </a:lnTo>
                  <a:lnTo>
                    <a:pt x="1535" y="54"/>
                  </a:lnTo>
                  <a:lnTo>
                    <a:pt x="1532" y="50"/>
                  </a:lnTo>
                  <a:lnTo>
                    <a:pt x="1528" y="46"/>
                  </a:lnTo>
                  <a:lnTo>
                    <a:pt x="1523" y="43"/>
                  </a:lnTo>
                  <a:lnTo>
                    <a:pt x="1517" y="40"/>
                  </a:lnTo>
                  <a:lnTo>
                    <a:pt x="1508" y="39"/>
                  </a:lnTo>
                  <a:lnTo>
                    <a:pt x="1502" y="40"/>
                  </a:lnTo>
                  <a:lnTo>
                    <a:pt x="1497" y="42"/>
                  </a:lnTo>
                  <a:lnTo>
                    <a:pt x="1493" y="44"/>
                  </a:lnTo>
                  <a:lnTo>
                    <a:pt x="1488" y="46"/>
                  </a:lnTo>
                  <a:lnTo>
                    <a:pt x="1483" y="52"/>
                  </a:lnTo>
                  <a:lnTo>
                    <a:pt x="1480" y="58"/>
                  </a:lnTo>
                  <a:lnTo>
                    <a:pt x="1479" y="58"/>
                  </a:lnTo>
                  <a:lnTo>
                    <a:pt x="1479" y="42"/>
                  </a:lnTo>
                  <a:lnTo>
                    <a:pt x="1468" y="42"/>
                  </a:lnTo>
                  <a:lnTo>
                    <a:pt x="1469" y="52"/>
                  </a:lnTo>
                  <a:lnTo>
                    <a:pt x="1469" y="62"/>
                  </a:lnTo>
                  <a:lnTo>
                    <a:pt x="1469" y="132"/>
                  </a:lnTo>
                  <a:close/>
                  <a:moveTo>
                    <a:pt x="1573" y="87"/>
                  </a:moveTo>
                  <a:lnTo>
                    <a:pt x="1574" y="80"/>
                  </a:lnTo>
                  <a:lnTo>
                    <a:pt x="1575" y="73"/>
                  </a:lnTo>
                  <a:lnTo>
                    <a:pt x="1576" y="67"/>
                  </a:lnTo>
                  <a:lnTo>
                    <a:pt x="1579" y="61"/>
                  </a:lnTo>
                  <a:lnTo>
                    <a:pt x="1582" y="56"/>
                  </a:lnTo>
                  <a:lnTo>
                    <a:pt x="1587" y="53"/>
                  </a:lnTo>
                  <a:lnTo>
                    <a:pt x="1593" y="50"/>
                  </a:lnTo>
                  <a:lnTo>
                    <a:pt x="1600" y="49"/>
                  </a:lnTo>
                  <a:lnTo>
                    <a:pt x="1607" y="50"/>
                  </a:lnTo>
                  <a:lnTo>
                    <a:pt x="1613" y="52"/>
                  </a:lnTo>
                  <a:lnTo>
                    <a:pt x="1617" y="55"/>
                  </a:lnTo>
                  <a:lnTo>
                    <a:pt x="1621" y="59"/>
                  </a:lnTo>
                  <a:lnTo>
                    <a:pt x="1623" y="66"/>
                  </a:lnTo>
                  <a:lnTo>
                    <a:pt x="1625" y="72"/>
                  </a:lnTo>
                  <a:lnTo>
                    <a:pt x="1626" y="79"/>
                  </a:lnTo>
                  <a:lnTo>
                    <a:pt x="1626" y="87"/>
                  </a:lnTo>
                  <a:lnTo>
                    <a:pt x="1626" y="93"/>
                  </a:lnTo>
                  <a:lnTo>
                    <a:pt x="1625" y="99"/>
                  </a:lnTo>
                  <a:lnTo>
                    <a:pt x="1623" y="105"/>
                  </a:lnTo>
                  <a:lnTo>
                    <a:pt x="1620" y="111"/>
                  </a:lnTo>
                  <a:lnTo>
                    <a:pt x="1617" y="115"/>
                  </a:lnTo>
                  <a:lnTo>
                    <a:pt x="1612" y="119"/>
                  </a:lnTo>
                  <a:lnTo>
                    <a:pt x="1607" y="121"/>
                  </a:lnTo>
                  <a:lnTo>
                    <a:pt x="1599" y="122"/>
                  </a:lnTo>
                  <a:lnTo>
                    <a:pt x="1593" y="121"/>
                  </a:lnTo>
                  <a:lnTo>
                    <a:pt x="1588" y="119"/>
                  </a:lnTo>
                  <a:lnTo>
                    <a:pt x="1582" y="115"/>
                  </a:lnTo>
                  <a:lnTo>
                    <a:pt x="1579" y="111"/>
                  </a:lnTo>
                  <a:lnTo>
                    <a:pt x="1576" y="105"/>
                  </a:lnTo>
                  <a:lnTo>
                    <a:pt x="1575" y="99"/>
                  </a:lnTo>
                  <a:lnTo>
                    <a:pt x="1574" y="93"/>
                  </a:lnTo>
                  <a:lnTo>
                    <a:pt x="1573" y="87"/>
                  </a:lnTo>
                  <a:close/>
                  <a:moveTo>
                    <a:pt x="1638" y="42"/>
                  </a:moveTo>
                  <a:lnTo>
                    <a:pt x="1626" y="42"/>
                  </a:lnTo>
                  <a:lnTo>
                    <a:pt x="1626" y="52"/>
                  </a:lnTo>
                  <a:lnTo>
                    <a:pt x="1623" y="49"/>
                  </a:lnTo>
                  <a:lnTo>
                    <a:pt x="1620" y="46"/>
                  </a:lnTo>
                  <a:lnTo>
                    <a:pt x="1617" y="44"/>
                  </a:lnTo>
                  <a:lnTo>
                    <a:pt x="1614" y="42"/>
                  </a:lnTo>
                  <a:lnTo>
                    <a:pt x="1607" y="40"/>
                  </a:lnTo>
                  <a:lnTo>
                    <a:pt x="1598" y="39"/>
                  </a:lnTo>
                  <a:lnTo>
                    <a:pt x="1589" y="40"/>
                  </a:lnTo>
                  <a:lnTo>
                    <a:pt x="1581" y="44"/>
                  </a:lnTo>
                  <a:lnTo>
                    <a:pt x="1575" y="48"/>
                  </a:lnTo>
                  <a:lnTo>
                    <a:pt x="1570" y="53"/>
                  </a:lnTo>
                  <a:lnTo>
                    <a:pt x="1566" y="59"/>
                  </a:lnTo>
                  <a:lnTo>
                    <a:pt x="1564" y="68"/>
                  </a:lnTo>
                  <a:lnTo>
                    <a:pt x="1562" y="77"/>
                  </a:lnTo>
                  <a:lnTo>
                    <a:pt x="1562" y="87"/>
                  </a:lnTo>
                  <a:lnTo>
                    <a:pt x="1562" y="94"/>
                  </a:lnTo>
                  <a:lnTo>
                    <a:pt x="1564" y="102"/>
                  </a:lnTo>
                  <a:lnTo>
                    <a:pt x="1566" y="110"/>
                  </a:lnTo>
                  <a:lnTo>
                    <a:pt x="1570" y="116"/>
                  </a:lnTo>
                  <a:lnTo>
                    <a:pt x="1574" y="122"/>
                  </a:lnTo>
                  <a:lnTo>
                    <a:pt x="1581" y="127"/>
                  </a:lnTo>
                  <a:lnTo>
                    <a:pt x="1585" y="128"/>
                  </a:lnTo>
                  <a:lnTo>
                    <a:pt x="1590" y="131"/>
                  </a:lnTo>
                  <a:lnTo>
                    <a:pt x="1594" y="131"/>
                  </a:lnTo>
                  <a:lnTo>
                    <a:pt x="1599" y="132"/>
                  </a:lnTo>
                  <a:lnTo>
                    <a:pt x="1603" y="132"/>
                  </a:lnTo>
                  <a:lnTo>
                    <a:pt x="1608" y="131"/>
                  </a:lnTo>
                  <a:lnTo>
                    <a:pt x="1611" y="129"/>
                  </a:lnTo>
                  <a:lnTo>
                    <a:pt x="1615" y="127"/>
                  </a:lnTo>
                  <a:lnTo>
                    <a:pt x="1618" y="125"/>
                  </a:lnTo>
                  <a:lnTo>
                    <a:pt x="1621" y="122"/>
                  </a:lnTo>
                  <a:lnTo>
                    <a:pt x="1624" y="118"/>
                  </a:lnTo>
                  <a:lnTo>
                    <a:pt x="1626" y="114"/>
                  </a:lnTo>
                  <a:lnTo>
                    <a:pt x="1626" y="123"/>
                  </a:lnTo>
                  <a:lnTo>
                    <a:pt x="1625" y="132"/>
                  </a:lnTo>
                  <a:lnTo>
                    <a:pt x="1624" y="139"/>
                  </a:lnTo>
                  <a:lnTo>
                    <a:pt x="1622" y="146"/>
                  </a:lnTo>
                  <a:lnTo>
                    <a:pt x="1620" y="149"/>
                  </a:lnTo>
                  <a:lnTo>
                    <a:pt x="1618" y="151"/>
                  </a:lnTo>
                  <a:lnTo>
                    <a:pt x="1616" y="155"/>
                  </a:lnTo>
                  <a:lnTo>
                    <a:pt x="1613" y="156"/>
                  </a:lnTo>
                  <a:lnTo>
                    <a:pt x="1610" y="158"/>
                  </a:lnTo>
                  <a:lnTo>
                    <a:pt x="1606" y="159"/>
                  </a:lnTo>
                  <a:lnTo>
                    <a:pt x="1601" y="160"/>
                  </a:lnTo>
                  <a:lnTo>
                    <a:pt x="1596" y="160"/>
                  </a:lnTo>
                  <a:lnTo>
                    <a:pt x="1589" y="159"/>
                  </a:lnTo>
                  <a:lnTo>
                    <a:pt x="1581" y="158"/>
                  </a:lnTo>
                  <a:lnTo>
                    <a:pt x="1575" y="156"/>
                  </a:lnTo>
                  <a:lnTo>
                    <a:pt x="1570" y="154"/>
                  </a:lnTo>
                  <a:lnTo>
                    <a:pt x="1569" y="164"/>
                  </a:lnTo>
                  <a:lnTo>
                    <a:pt x="1579" y="167"/>
                  </a:lnTo>
                  <a:lnTo>
                    <a:pt x="1596" y="169"/>
                  </a:lnTo>
                  <a:lnTo>
                    <a:pt x="1607" y="168"/>
                  </a:lnTo>
                  <a:lnTo>
                    <a:pt x="1615" y="166"/>
                  </a:lnTo>
                  <a:lnTo>
                    <a:pt x="1622" y="162"/>
                  </a:lnTo>
                  <a:lnTo>
                    <a:pt x="1629" y="156"/>
                  </a:lnTo>
                  <a:lnTo>
                    <a:pt x="1633" y="149"/>
                  </a:lnTo>
                  <a:lnTo>
                    <a:pt x="1635" y="142"/>
                  </a:lnTo>
                  <a:lnTo>
                    <a:pt x="1637" y="133"/>
                  </a:lnTo>
                  <a:lnTo>
                    <a:pt x="1638" y="124"/>
                  </a:lnTo>
                  <a:lnTo>
                    <a:pt x="1638" y="4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Freeform 34"/>
            <p:cNvSpPr>
              <a:spLocks/>
            </p:cNvSpPr>
            <p:nvPr/>
          </p:nvSpPr>
          <p:spPr bwMode="auto">
            <a:xfrm>
              <a:off x="2355" y="3592"/>
              <a:ext cx="507" cy="520"/>
            </a:xfrm>
            <a:custGeom>
              <a:avLst/>
              <a:gdLst>
                <a:gd name="T0" fmla="*/ 5 w 640"/>
                <a:gd name="T1" fmla="*/ 2 h 652"/>
                <a:gd name="T2" fmla="*/ 4 w 640"/>
                <a:gd name="T3" fmla="*/ 2 h 652"/>
                <a:gd name="T4" fmla="*/ 4 w 640"/>
                <a:gd name="T5" fmla="*/ 2 h 652"/>
                <a:gd name="T6" fmla="*/ 3 w 640"/>
                <a:gd name="T7" fmla="*/ 2 h 652"/>
                <a:gd name="T8" fmla="*/ 2 w 640"/>
                <a:gd name="T9" fmla="*/ 3 h 652"/>
                <a:gd name="T10" fmla="*/ 2 w 640"/>
                <a:gd name="T11" fmla="*/ 4 h 652"/>
                <a:gd name="T12" fmla="*/ 2 w 640"/>
                <a:gd name="T13" fmla="*/ 5 h 652"/>
                <a:gd name="T14" fmla="*/ 2 w 640"/>
                <a:gd name="T15" fmla="*/ 6 h 652"/>
                <a:gd name="T16" fmla="*/ 2 w 640"/>
                <a:gd name="T17" fmla="*/ 6 h 652"/>
                <a:gd name="T18" fmla="*/ 2 w 640"/>
                <a:gd name="T19" fmla="*/ 6 h 652"/>
                <a:gd name="T20" fmla="*/ 2 w 640"/>
                <a:gd name="T21" fmla="*/ 6 h 652"/>
                <a:gd name="T22" fmla="*/ 4 w 640"/>
                <a:gd name="T23" fmla="*/ 6 h 652"/>
                <a:gd name="T24" fmla="*/ 5 w 640"/>
                <a:gd name="T25" fmla="*/ 6 h 652"/>
                <a:gd name="T26" fmla="*/ 5 w 640"/>
                <a:gd name="T27" fmla="*/ 5 h 652"/>
                <a:gd name="T28" fmla="*/ 5 w 640"/>
                <a:gd name="T29" fmla="*/ 4 h 652"/>
                <a:gd name="T30" fmla="*/ 5 w 640"/>
                <a:gd name="T31" fmla="*/ 4 h 652"/>
                <a:gd name="T32" fmla="*/ 4 w 640"/>
                <a:gd name="T33" fmla="*/ 3 h 652"/>
                <a:gd name="T34" fmla="*/ 3 w 640"/>
                <a:gd name="T35" fmla="*/ 4 h 652"/>
                <a:gd name="T36" fmla="*/ 3 w 640"/>
                <a:gd name="T37" fmla="*/ 5 h 652"/>
                <a:gd name="T38" fmla="*/ 3 w 640"/>
                <a:gd name="T39" fmla="*/ 5 h 652"/>
                <a:gd name="T40" fmla="*/ 4 w 640"/>
                <a:gd name="T41" fmla="*/ 5 h 652"/>
                <a:gd name="T42" fmla="*/ 4 w 640"/>
                <a:gd name="T43" fmla="*/ 5 h 652"/>
                <a:gd name="T44" fmla="*/ 4 w 640"/>
                <a:gd name="T45" fmla="*/ 4 h 652"/>
                <a:gd name="T46" fmla="*/ 4 w 640"/>
                <a:gd name="T47" fmla="*/ 4 h 652"/>
                <a:gd name="T48" fmla="*/ 4 w 640"/>
                <a:gd name="T49" fmla="*/ 4 h 652"/>
                <a:gd name="T50" fmla="*/ 5 w 640"/>
                <a:gd name="T51" fmla="*/ 5 h 652"/>
                <a:gd name="T52" fmla="*/ 4 w 640"/>
                <a:gd name="T53" fmla="*/ 6 h 652"/>
                <a:gd name="T54" fmla="*/ 3 w 640"/>
                <a:gd name="T55" fmla="*/ 6 h 652"/>
                <a:gd name="T56" fmla="*/ 3 w 640"/>
                <a:gd name="T57" fmla="*/ 6 h 652"/>
                <a:gd name="T58" fmla="*/ 2 w 640"/>
                <a:gd name="T59" fmla="*/ 5 h 652"/>
                <a:gd name="T60" fmla="*/ 2 w 640"/>
                <a:gd name="T61" fmla="*/ 5 h 652"/>
                <a:gd name="T62" fmla="*/ 3 w 640"/>
                <a:gd name="T63" fmla="*/ 4 h 652"/>
                <a:gd name="T64" fmla="*/ 3 w 640"/>
                <a:gd name="T65" fmla="*/ 3 h 652"/>
                <a:gd name="T66" fmla="*/ 4 w 640"/>
                <a:gd name="T67" fmla="*/ 2 h 652"/>
                <a:gd name="T68" fmla="*/ 5 w 640"/>
                <a:gd name="T69" fmla="*/ 3 h 652"/>
                <a:gd name="T70" fmla="*/ 5 w 640"/>
                <a:gd name="T71" fmla="*/ 4 h 652"/>
                <a:gd name="T72" fmla="*/ 5 w 640"/>
                <a:gd name="T73" fmla="*/ 4 h 652"/>
                <a:gd name="T74" fmla="*/ 6 w 640"/>
                <a:gd name="T75" fmla="*/ 5 h 652"/>
                <a:gd name="T76" fmla="*/ 6 w 640"/>
                <a:gd name="T77" fmla="*/ 6 h 652"/>
                <a:gd name="T78" fmla="*/ 6 w 640"/>
                <a:gd name="T79" fmla="*/ 7 h 652"/>
                <a:gd name="T80" fmla="*/ 5 w 640"/>
                <a:gd name="T81" fmla="*/ 7 h 652"/>
                <a:gd name="T82" fmla="*/ 4 w 640"/>
                <a:gd name="T83" fmla="*/ 7 h 652"/>
                <a:gd name="T84" fmla="*/ 3 w 640"/>
                <a:gd name="T85" fmla="*/ 7 h 652"/>
                <a:gd name="T86" fmla="*/ 2 w 640"/>
                <a:gd name="T87" fmla="*/ 7 h 652"/>
                <a:gd name="T88" fmla="*/ 2 w 640"/>
                <a:gd name="T89" fmla="*/ 7 h 652"/>
                <a:gd name="T90" fmla="*/ 1 w 640"/>
                <a:gd name="T91" fmla="*/ 7 h 652"/>
                <a:gd name="T92" fmla="*/ 2 w 640"/>
                <a:gd name="T93" fmla="*/ 6 h 652"/>
                <a:gd name="T94" fmla="*/ 2 w 640"/>
                <a:gd name="T95" fmla="*/ 6 h 652"/>
                <a:gd name="T96" fmla="*/ 2 w 640"/>
                <a:gd name="T97" fmla="*/ 5 h 652"/>
                <a:gd name="T98" fmla="*/ 2 w 640"/>
                <a:gd name="T99" fmla="*/ 4 h 652"/>
                <a:gd name="T100" fmla="*/ 2 w 640"/>
                <a:gd name="T101" fmla="*/ 4 h 652"/>
                <a:gd name="T102" fmla="*/ 2 w 640"/>
                <a:gd name="T103" fmla="*/ 3 h 652"/>
                <a:gd name="T104" fmla="*/ 2 w 640"/>
                <a:gd name="T105" fmla="*/ 2 h 652"/>
                <a:gd name="T106" fmla="*/ 3 w 640"/>
                <a:gd name="T107" fmla="*/ 2 h 652"/>
                <a:gd name="T108" fmla="*/ 4 w 640"/>
                <a:gd name="T109" fmla="*/ 2 h 652"/>
                <a:gd name="T110" fmla="*/ 5 w 640"/>
                <a:gd name="T111" fmla="*/ 2 h 65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640" h="652">
                  <a:moveTo>
                    <a:pt x="477" y="18"/>
                  </a:moveTo>
                  <a:lnTo>
                    <a:pt x="480" y="27"/>
                  </a:lnTo>
                  <a:lnTo>
                    <a:pt x="485" y="37"/>
                  </a:lnTo>
                  <a:lnTo>
                    <a:pt x="486" y="43"/>
                  </a:lnTo>
                  <a:lnTo>
                    <a:pt x="486" y="49"/>
                  </a:lnTo>
                  <a:lnTo>
                    <a:pt x="485" y="55"/>
                  </a:lnTo>
                  <a:lnTo>
                    <a:pt x="483" y="61"/>
                  </a:lnTo>
                  <a:lnTo>
                    <a:pt x="481" y="66"/>
                  </a:lnTo>
                  <a:lnTo>
                    <a:pt x="478" y="70"/>
                  </a:lnTo>
                  <a:lnTo>
                    <a:pt x="474" y="75"/>
                  </a:lnTo>
                  <a:lnTo>
                    <a:pt x="469" y="79"/>
                  </a:lnTo>
                  <a:lnTo>
                    <a:pt x="464" y="79"/>
                  </a:lnTo>
                  <a:lnTo>
                    <a:pt x="459" y="80"/>
                  </a:lnTo>
                  <a:lnTo>
                    <a:pt x="456" y="80"/>
                  </a:lnTo>
                  <a:lnTo>
                    <a:pt x="454" y="79"/>
                  </a:lnTo>
                  <a:lnTo>
                    <a:pt x="452" y="78"/>
                  </a:lnTo>
                  <a:lnTo>
                    <a:pt x="451" y="76"/>
                  </a:lnTo>
                  <a:lnTo>
                    <a:pt x="449" y="76"/>
                  </a:lnTo>
                  <a:lnTo>
                    <a:pt x="434" y="87"/>
                  </a:lnTo>
                  <a:lnTo>
                    <a:pt x="418" y="101"/>
                  </a:lnTo>
                  <a:lnTo>
                    <a:pt x="409" y="108"/>
                  </a:lnTo>
                  <a:lnTo>
                    <a:pt x="400" y="114"/>
                  </a:lnTo>
                  <a:lnTo>
                    <a:pt x="384" y="128"/>
                  </a:lnTo>
                  <a:lnTo>
                    <a:pt x="368" y="139"/>
                  </a:lnTo>
                  <a:lnTo>
                    <a:pt x="360" y="147"/>
                  </a:lnTo>
                  <a:lnTo>
                    <a:pt x="350" y="154"/>
                  </a:lnTo>
                  <a:lnTo>
                    <a:pt x="342" y="163"/>
                  </a:lnTo>
                  <a:lnTo>
                    <a:pt x="335" y="171"/>
                  </a:lnTo>
                  <a:lnTo>
                    <a:pt x="330" y="177"/>
                  </a:lnTo>
                  <a:lnTo>
                    <a:pt x="323" y="183"/>
                  </a:lnTo>
                  <a:lnTo>
                    <a:pt x="317" y="190"/>
                  </a:lnTo>
                  <a:lnTo>
                    <a:pt x="311" y="195"/>
                  </a:lnTo>
                  <a:lnTo>
                    <a:pt x="280" y="228"/>
                  </a:lnTo>
                  <a:lnTo>
                    <a:pt x="279" y="234"/>
                  </a:lnTo>
                  <a:lnTo>
                    <a:pt x="273" y="239"/>
                  </a:lnTo>
                  <a:lnTo>
                    <a:pt x="268" y="244"/>
                  </a:lnTo>
                  <a:lnTo>
                    <a:pt x="263" y="250"/>
                  </a:lnTo>
                  <a:lnTo>
                    <a:pt x="258" y="257"/>
                  </a:lnTo>
                  <a:lnTo>
                    <a:pt x="254" y="262"/>
                  </a:lnTo>
                  <a:lnTo>
                    <a:pt x="250" y="268"/>
                  </a:lnTo>
                  <a:lnTo>
                    <a:pt x="245" y="275"/>
                  </a:lnTo>
                  <a:lnTo>
                    <a:pt x="240" y="280"/>
                  </a:lnTo>
                  <a:lnTo>
                    <a:pt x="240" y="281"/>
                  </a:lnTo>
                  <a:lnTo>
                    <a:pt x="232" y="287"/>
                  </a:lnTo>
                  <a:lnTo>
                    <a:pt x="226" y="294"/>
                  </a:lnTo>
                  <a:lnTo>
                    <a:pt x="222" y="302"/>
                  </a:lnTo>
                  <a:lnTo>
                    <a:pt x="219" y="309"/>
                  </a:lnTo>
                  <a:lnTo>
                    <a:pt x="217" y="312"/>
                  </a:lnTo>
                  <a:lnTo>
                    <a:pt x="217" y="315"/>
                  </a:lnTo>
                  <a:lnTo>
                    <a:pt x="202" y="331"/>
                  </a:lnTo>
                  <a:lnTo>
                    <a:pt x="202" y="335"/>
                  </a:lnTo>
                  <a:lnTo>
                    <a:pt x="196" y="344"/>
                  </a:lnTo>
                  <a:lnTo>
                    <a:pt x="189" y="353"/>
                  </a:lnTo>
                  <a:lnTo>
                    <a:pt x="183" y="363"/>
                  </a:lnTo>
                  <a:lnTo>
                    <a:pt x="176" y="370"/>
                  </a:lnTo>
                  <a:lnTo>
                    <a:pt x="168" y="386"/>
                  </a:lnTo>
                  <a:lnTo>
                    <a:pt x="160" y="401"/>
                  </a:lnTo>
                  <a:lnTo>
                    <a:pt x="151" y="418"/>
                  </a:lnTo>
                  <a:lnTo>
                    <a:pt x="142" y="436"/>
                  </a:lnTo>
                  <a:lnTo>
                    <a:pt x="132" y="453"/>
                  </a:lnTo>
                  <a:lnTo>
                    <a:pt x="120" y="469"/>
                  </a:lnTo>
                  <a:lnTo>
                    <a:pt x="113" y="482"/>
                  </a:lnTo>
                  <a:lnTo>
                    <a:pt x="105" y="494"/>
                  </a:lnTo>
                  <a:lnTo>
                    <a:pt x="96" y="507"/>
                  </a:lnTo>
                  <a:lnTo>
                    <a:pt x="89" y="520"/>
                  </a:lnTo>
                  <a:lnTo>
                    <a:pt x="85" y="532"/>
                  </a:lnTo>
                  <a:lnTo>
                    <a:pt x="80" y="546"/>
                  </a:lnTo>
                  <a:lnTo>
                    <a:pt x="76" y="558"/>
                  </a:lnTo>
                  <a:lnTo>
                    <a:pt x="70" y="571"/>
                  </a:lnTo>
                  <a:lnTo>
                    <a:pt x="69" y="574"/>
                  </a:lnTo>
                  <a:lnTo>
                    <a:pt x="68" y="577"/>
                  </a:lnTo>
                  <a:lnTo>
                    <a:pt x="68" y="580"/>
                  </a:lnTo>
                  <a:lnTo>
                    <a:pt x="69" y="582"/>
                  </a:lnTo>
                  <a:lnTo>
                    <a:pt x="83" y="582"/>
                  </a:lnTo>
                  <a:lnTo>
                    <a:pt x="95" y="580"/>
                  </a:lnTo>
                  <a:lnTo>
                    <a:pt x="108" y="578"/>
                  </a:lnTo>
                  <a:lnTo>
                    <a:pt x="120" y="577"/>
                  </a:lnTo>
                  <a:lnTo>
                    <a:pt x="132" y="575"/>
                  </a:lnTo>
                  <a:lnTo>
                    <a:pt x="143" y="573"/>
                  </a:lnTo>
                  <a:lnTo>
                    <a:pt x="161" y="570"/>
                  </a:lnTo>
                  <a:lnTo>
                    <a:pt x="179" y="567"/>
                  </a:lnTo>
                  <a:lnTo>
                    <a:pt x="198" y="565"/>
                  </a:lnTo>
                  <a:lnTo>
                    <a:pt x="217" y="563"/>
                  </a:lnTo>
                  <a:lnTo>
                    <a:pt x="230" y="560"/>
                  </a:lnTo>
                  <a:lnTo>
                    <a:pt x="244" y="558"/>
                  </a:lnTo>
                  <a:lnTo>
                    <a:pt x="257" y="555"/>
                  </a:lnTo>
                  <a:lnTo>
                    <a:pt x="271" y="553"/>
                  </a:lnTo>
                  <a:lnTo>
                    <a:pt x="285" y="552"/>
                  </a:lnTo>
                  <a:lnTo>
                    <a:pt x="298" y="552"/>
                  </a:lnTo>
                  <a:lnTo>
                    <a:pt x="326" y="551"/>
                  </a:lnTo>
                  <a:lnTo>
                    <a:pt x="355" y="549"/>
                  </a:lnTo>
                  <a:lnTo>
                    <a:pt x="360" y="550"/>
                  </a:lnTo>
                  <a:lnTo>
                    <a:pt x="364" y="551"/>
                  </a:lnTo>
                  <a:lnTo>
                    <a:pt x="369" y="550"/>
                  </a:lnTo>
                  <a:lnTo>
                    <a:pt x="374" y="550"/>
                  </a:lnTo>
                  <a:lnTo>
                    <a:pt x="384" y="549"/>
                  </a:lnTo>
                  <a:lnTo>
                    <a:pt x="394" y="549"/>
                  </a:lnTo>
                  <a:lnTo>
                    <a:pt x="415" y="547"/>
                  </a:lnTo>
                  <a:lnTo>
                    <a:pt x="437" y="546"/>
                  </a:lnTo>
                  <a:lnTo>
                    <a:pt x="459" y="546"/>
                  </a:lnTo>
                  <a:lnTo>
                    <a:pt x="481" y="545"/>
                  </a:lnTo>
                  <a:lnTo>
                    <a:pt x="496" y="545"/>
                  </a:lnTo>
                  <a:lnTo>
                    <a:pt x="511" y="544"/>
                  </a:lnTo>
                  <a:lnTo>
                    <a:pt x="524" y="544"/>
                  </a:lnTo>
                  <a:lnTo>
                    <a:pt x="539" y="544"/>
                  </a:lnTo>
                  <a:lnTo>
                    <a:pt x="553" y="544"/>
                  </a:lnTo>
                  <a:lnTo>
                    <a:pt x="567" y="544"/>
                  </a:lnTo>
                  <a:lnTo>
                    <a:pt x="562" y="528"/>
                  </a:lnTo>
                  <a:lnTo>
                    <a:pt x="556" y="512"/>
                  </a:lnTo>
                  <a:lnTo>
                    <a:pt x="550" y="498"/>
                  </a:lnTo>
                  <a:lnTo>
                    <a:pt x="543" y="484"/>
                  </a:lnTo>
                  <a:lnTo>
                    <a:pt x="536" y="461"/>
                  </a:lnTo>
                  <a:lnTo>
                    <a:pt x="529" y="438"/>
                  </a:lnTo>
                  <a:lnTo>
                    <a:pt x="525" y="426"/>
                  </a:lnTo>
                  <a:lnTo>
                    <a:pt x="521" y="415"/>
                  </a:lnTo>
                  <a:lnTo>
                    <a:pt x="517" y="404"/>
                  </a:lnTo>
                  <a:lnTo>
                    <a:pt x="511" y="394"/>
                  </a:lnTo>
                  <a:lnTo>
                    <a:pt x="507" y="381"/>
                  </a:lnTo>
                  <a:lnTo>
                    <a:pt x="502" y="368"/>
                  </a:lnTo>
                  <a:lnTo>
                    <a:pt x="496" y="355"/>
                  </a:lnTo>
                  <a:lnTo>
                    <a:pt x="491" y="344"/>
                  </a:lnTo>
                  <a:lnTo>
                    <a:pt x="491" y="340"/>
                  </a:lnTo>
                  <a:lnTo>
                    <a:pt x="489" y="335"/>
                  </a:lnTo>
                  <a:lnTo>
                    <a:pt x="486" y="332"/>
                  </a:lnTo>
                  <a:lnTo>
                    <a:pt x="484" y="329"/>
                  </a:lnTo>
                  <a:lnTo>
                    <a:pt x="481" y="326"/>
                  </a:lnTo>
                  <a:lnTo>
                    <a:pt x="479" y="323"/>
                  </a:lnTo>
                  <a:lnTo>
                    <a:pt x="477" y="320"/>
                  </a:lnTo>
                  <a:lnTo>
                    <a:pt x="476" y="316"/>
                  </a:lnTo>
                  <a:lnTo>
                    <a:pt x="467" y="306"/>
                  </a:lnTo>
                  <a:lnTo>
                    <a:pt x="455" y="296"/>
                  </a:lnTo>
                  <a:lnTo>
                    <a:pt x="450" y="292"/>
                  </a:lnTo>
                  <a:lnTo>
                    <a:pt x="444" y="289"/>
                  </a:lnTo>
                  <a:lnTo>
                    <a:pt x="436" y="288"/>
                  </a:lnTo>
                  <a:lnTo>
                    <a:pt x="429" y="288"/>
                  </a:lnTo>
                  <a:lnTo>
                    <a:pt x="421" y="291"/>
                  </a:lnTo>
                  <a:lnTo>
                    <a:pt x="412" y="294"/>
                  </a:lnTo>
                  <a:lnTo>
                    <a:pt x="405" y="297"/>
                  </a:lnTo>
                  <a:lnTo>
                    <a:pt x="396" y="301"/>
                  </a:lnTo>
                  <a:lnTo>
                    <a:pt x="389" y="305"/>
                  </a:lnTo>
                  <a:lnTo>
                    <a:pt x="382" y="309"/>
                  </a:lnTo>
                  <a:lnTo>
                    <a:pt x="372" y="318"/>
                  </a:lnTo>
                  <a:lnTo>
                    <a:pt x="364" y="326"/>
                  </a:lnTo>
                  <a:lnTo>
                    <a:pt x="356" y="334"/>
                  </a:lnTo>
                  <a:lnTo>
                    <a:pt x="349" y="344"/>
                  </a:lnTo>
                  <a:lnTo>
                    <a:pt x="335" y="363"/>
                  </a:lnTo>
                  <a:lnTo>
                    <a:pt x="321" y="380"/>
                  </a:lnTo>
                  <a:lnTo>
                    <a:pt x="316" y="393"/>
                  </a:lnTo>
                  <a:lnTo>
                    <a:pt x="311" y="404"/>
                  </a:lnTo>
                  <a:lnTo>
                    <a:pt x="310" y="414"/>
                  </a:lnTo>
                  <a:lnTo>
                    <a:pt x="309" y="423"/>
                  </a:lnTo>
                  <a:lnTo>
                    <a:pt x="309" y="429"/>
                  </a:lnTo>
                  <a:lnTo>
                    <a:pt x="310" y="433"/>
                  </a:lnTo>
                  <a:lnTo>
                    <a:pt x="312" y="437"/>
                  </a:lnTo>
                  <a:lnTo>
                    <a:pt x="315" y="440"/>
                  </a:lnTo>
                  <a:lnTo>
                    <a:pt x="318" y="444"/>
                  </a:lnTo>
                  <a:lnTo>
                    <a:pt x="322" y="447"/>
                  </a:lnTo>
                  <a:lnTo>
                    <a:pt x="326" y="449"/>
                  </a:lnTo>
                  <a:lnTo>
                    <a:pt x="332" y="452"/>
                  </a:lnTo>
                  <a:lnTo>
                    <a:pt x="336" y="453"/>
                  </a:lnTo>
                  <a:lnTo>
                    <a:pt x="341" y="454"/>
                  </a:lnTo>
                  <a:lnTo>
                    <a:pt x="346" y="454"/>
                  </a:lnTo>
                  <a:lnTo>
                    <a:pt x="350" y="453"/>
                  </a:lnTo>
                  <a:lnTo>
                    <a:pt x="355" y="453"/>
                  </a:lnTo>
                  <a:lnTo>
                    <a:pt x="358" y="453"/>
                  </a:lnTo>
                  <a:lnTo>
                    <a:pt x="361" y="452"/>
                  </a:lnTo>
                  <a:lnTo>
                    <a:pt x="364" y="451"/>
                  </a:lnTo>
                  <a:lnTo>
                    <a:pt x="371" y="446"/>
                  </a:lnTo>
                  <a:lnTo>
                    <a:pt x="378" y="444"/>
                  </a:lnTo>
                  <a:lnTo>
                    <a:pt x="384" y="439"/>
                  </a:lnTo>
                  <a:lnTo>
                    <a:pt x="390" y="435"/>
                  </a:lnTo>
                  <a:lnTo>
                    <a:pt x="400" y="422"/>
                  </a:lnTo>
                  <a:lnTo>
                    <a:pt x="407" y="410"/>
                  </a:lnTo>
                  <a:lnTo>
                    <a:pt x="409" y="402"/>
                  </a:lnTo>
                  <a:lnTo>
                    <a:pt x="411" y="395"/>
                  </a:lnTo>
                  <a:lnTo>
                    <a:pt x="411" y="388"/>
                  </a:lnTo>
                  <a:lnTo>
                    <a:pt x="410" y="380"/>
                  </a:lnTo>
                  <a:lnTo>
                    <a:pt x="410" y="377"/>
                  </a:lnTo>
                  <a:lnTo>
                    <a:pt x="409" y="374"/>
                  </a:lnTo>
                  <a:lnTo>
                    <a:pt x="408" y="372"/>
                  </a:lnTo>
                  <a:lnTo>
                    <a:pt x="406" y="371"/>
                  </a:lnTo>
                  <a:lnTo>
                    <a:pt x="403" y="369"/>
                  </a:lnTo>
                  <a:lnTo>
                    <a:pt x="401" y="367"/>
                  </a:lnTo>
                  <a:lnTo>
                    <a:pt x="400" y="365"/>
                  </a:lnTo>
                  <a:lnTo>
                    <a:pt x="399" y="361"/>
                  </a:lnTo>
                  <a:lnTo>
                    <a:pt x="398" y="359"/>
                  </a:lnTo>
                  <a:lnTo>
                    <a:pt x="396" y="357"/>
                  </a:lnTo>
                  <a:lnTo>
                    <a:pt x="396" y="355"/>
                  </a:lnTo>
                  <a:lnTo>
                    <a:pt x="398" y="352"/>
                  </a:lnTo>
                  <a:lnTo>
                    <a:pt x="401" y="348"/>
                  </a:lnTo>
                  <a:lnTo>
                    <a:pt x="404" y="345"/>
                  </a:lnTo>
                  <a:lnTo>
                    <a:pt x="406" y="342"/>
                  </a:lnTo>
                  <a:lnTo>
                    <a:pt x="410" y="340"/>
                  </a:lnTo>
                  <a:lnTo>
                    <a:pt x="413" y="337"/>
                  </a:lnTo>
                  <a:lnTo>
                    <a:pt x="417" y="336"/>
                  </a:lnTo>
                  <a:lnTo>
                    <a:pt x="426" y="335"/>
                  </a:lnTo>
                  <a:lnTo>
                    <a:pt x="435" y="335"/>
                  </a:lnTo>
                  <a:lnTo>
                    <a:pt x="443" y="338"/>
                  </a:lnTo>
                  <a:lnTo>
                    <a:pt x="450" y="343"/>
                  </a:lnTo>
                  <a:lnTo>
                    <a:pt x="453" y="345"/>
                  </a:lnTo>
                  <a:lnTo>
                    <a:pt x="456" y="348"/>
                  </a:lnTo>
                  <a:lnTo>
                    <a:pt x="458" y="351"/>
                  </a:lnTo>
                  <a:lnTo>
                    <a:pt x="459" y="355"/>
                  </a:lnTo>
                  <a:lnTo>
                    <a:pt x="463" y="374"/>
                  </a:lnTo>
                  <a:lnTo>
                    <a:pt x="466" y="393"/>
                  </a:lnTo>
                  <a:lnTo>
                    <a:pt x="467" y="403"/>
                  </a:lnTo>
                  <a:lnTo>
                    <a:pt x="466" y="413"/>
                  </a:lnTo>
                  <a:lnTo>
                    <a:pt x="466" y="422"/>
                  </a:lnTo>
                  <a:lnTo>
                    <a:pt x="463" y="433"/>
                  </a:lnTo>
                  <a:lnTo>
                    <a:pt x="461" y="442"/>
                  </a:lnTo>
                  <a:lnTo>
                    <a:pt x="458" y="451"/>
                  </a:lnTo>
                  <a:lnTo>
                    <a:pt x="455" y="460"/>
                  </a:lnTo>
                  <a:lnTo>
                    <a:pt x="450" y="467"/>
                  </a:lnTo>
                  <a:lnTo>
                    <a:pt x="445" y="476"/>
                  </a:lnTo>
                  <a:lnTo>
                    <a:pt x="438" y="483"/>
                  </a:lnTo>
                  <a:lnTo>
                    <a:pt x="432" y="489"/>
                  </a:lnTo>
                  <a:lnTo>
                    <a:pt x="424" y="496"/>
                  </a:lnTo>
                  <a:lnTo>
                    <a:pt x="410" y="503"/>
                  </a:lnTo>
                  <a:lnTo>
                    <a:pt x="398" y="512"/>
                  </a:lnTo>
                  <a:lnTo>
                    <a:pt x="391" y="515"/>
                  </a:lnTo>
                  <a:lnTo>
                    <a:pt x="385" y="520"/>
                  </a:lnTo>
                  <a:lnTo>
                    <a:pt x="378" y="523"/>
                  </a:lnTo>
                  <a:lnTo>
                    <a:pt x="370" y="525"/>
                  </a:lnTo>
                  <a:lnTo>
                    <a:pt x="364" y="527"/>
                  </a:lnTo>
                  <a:lnTo>
                    <a:pt x="358" y="528"/>
                  </a:lnTo>
                  <a:lnTo>
                    <a:pt x="351" y="529"/>
                  </a:lnTo>
                  <a:lnTo>
                    <a:pt x="345" y="529"/>
                  </a:lnTo>
                  <a:lnTo>
                    <a:pt x="332" y="528"/>
                  </a:lnTo>
                  <a:lnTo>
                    <a:pt x="319" y="528"/>
                  </a:lnTo>
                  <a:lnTo>
                    <a:pt x="310" y="525"/>
                  </a:lnTo>
                  <a:lnTo>
                    <a:pt x="301" y="521"/>
                  </a:lnTo>
                  <a:lnTo>
                    <a:pt x="292" y="515"/>
                  </a:lnTo>
                  <a:lnTo>
                    <a:pt x="283" y="510"/>
                  </a:lnTo>
                  <a:lnTo>
                    <a:pt x="276" y="504"/>
                  </a:lnTo>
                  <a:lnTo>
                    <a:pt x="270" y="497"/>
                  </a:lnTo>
                  <a:lnTo>
                    <a:pt x="264" y="488"/>
                  </a:lnTo>
                  <a:lnTo>
                    <a:pt x="260" y="479"/>
                  </a:lnTo>
                  <a:lnTo>
                    <a:pt x="254" y="464"/>
                  </a:lnTo>
                  <a:lnTo>
                    <a:pt x="249" y="449"/>
                  </a:lnTo>
                  <a:lnTo>
                    <a:pt x="248" y="438"/>
                  </a:lnTo>
                  <a:lnTo>
                    <a:pt x="247" y="425"/>
                  </a:lnTo>
                  <a:lnTo>
                    <a:pt x="246" y="419"/>
                  </a:lnTo>
                  <a:lnTo>
                    <a:pt x="246" y="414"/>
                  </a:lnTo>
                  <a:lnTo>
                    <a:pt x="247" y="408"/>
                  </a:lnTo>
                  <a:lnTo>
                    <a:pt x="249" y="401"/>
                  </a:lnTo>
                  <a:lnTo>
                    <a:pt x="249" y="395"/>
                  </a:lnTo>
                  <a:lnTo>
                    <a:pt x="249" y="389"/>
                  </a:lnTo>
                  <a:lnTo>
                    <a:pt x="251" y="383"/>
                  </a:lnTo>
                  <a:lnTo>
                    <a:pt x="252" y="377"/>
                  </a:lnTo>
                  <a:lnTo>
                    <a:pt x="255" y="372"/>
                  </a:lnTo>
                  <a:lnTo>
                    <a:pt x="257" y="367"/>
                  </a:lnTo>
                  <a:lnTo>
                    <a:pt x="261" y="361"/>
                  </a:lnTo>
                  <a:lnTo>
                    <a:pt x="266" y="356"/>
                  </a:lnTo>
                  <a:lnTo>
                    <a:pt x="273" y="344"/>
                  </a:lnTo>
                  <a:lnTo>
                    <a:pt x="282" y="332"/>
                  </a:lnTo>
                  <a:lnTo>
                    <a:pt x="292" y="320"/>
                  </a:lnTo>
                  <a:lnTo>
                    <a:pt x="299" y="307"/>
                  </a:lnTo>
                  <a:lnTo>
                    <a:pt x="311" y="296"/>
                  </a:lnTo>
                  <a:lnTo>
                    <a:pt x="321" y="284"/>
                  </a:lnTo>
                  <a:lnTo>
                    <a:pt x="326" y="278"/>
                  </a:lnTo>
                  <a:lnTo>
                    <a:pt x="333" y="272"/>
                  </a:lnTo>
                  <a:lnTo>
                    <a:pt x="339" y="267"/>
                  </a:lnTo>
                  <a:lnTo>
                    <a:pt x="345" y="263"/>
                  </a:lnTo>
                  <a:lnTo>
                    <a:pt x="355" y="256"/>
                  </a:lnTo>
                  <a:lnTo>
                    <a:pt x="364" y="249"/>
                  </a:lnTo>
                  <a:lnTo>
                    <a:pt x="373" y="242"/>
                  </a:lnTo>
                  <a:lnTo>
                    <a:pt x="384" y="236"/>
                  </a:lnTo>
                  <a:lnTo>
                    <a:pt x="392" y="231"/>
                  </a:lnTo>
                  <a:lnTo>
                    <a:pt x="402" y="226"/>
                  </a:lnTo>
                  <a:lnTo>
                    <a:pt x="412" y="222"/>
                  </a:lnTo>
                  <a:lnTo>
                    <a:pt x="422" y="218"/>
                  </a:lnTo>
                  <a:lnTo>
                    <a:pt x="435" y="218"/>
                  </a:lnTo>
                  <a:lnTo>
                    <a:pt x="449" y="218"/>
                  </a:lnTo>
                  <a:lnTo>
                    <a:pt x="456" y="219"/>
                  </a:lnTo>
                  <a:lnTo>
                    <a:pt x="462" y="220"/>
                  </a:lnTo>
                  <a:lnTo>
                    <a:pt x="469" y="222"/>
                  </a:lnTo>
                  <a:lnTo>
                    <a:pt x="474" y="225"/>
                  </a:lnTo>
                  <a:lnTo>
                    <a:pt x="484" y="231"/>
                  </a:lnTo>
                  <a:lnTo>
                    <a:pt x="494" y="237"/>
                  </a:lnTo>
                  <a:lnTo>
                    <a:pt x="502" y="244"/>
                  </a:lnTo>
                  <a:lnTo>
                    <a:pt x="511" y="254"/>
                  </a:lnTo>
                  <a:lnTo>
                    <a:pt x="516" y="264"/>
                  </a:lnTo>
                  <a:lnTo>
                    <a:pt x="520" y="275"/>
                  </a:lnTo>
                  <a:lnTo>
                    <a:pt x="525" y="285"/>
                  </a:lnTo>
                  <a:lnTo>
                    <a:pt x="531" y="294"/>
                  </a:lnTo>
                  <a:lnTo>
                    <a:pt x="536" y="307"/>
                  </a:lnTo>
                  <a:lnTo>
                    <a:pt x="541" y="319"/>
                  </a:lnTo>
                  <a:lnTo>
                    <a:pt x="546" y="330"/>
                  </a:lnTo>
                  <a:lnTo>
                    <a:pt x="550" y="343"/>
                  </a:lnTo>
                  <a:lnTo>
                    <a:pt x="553" y="349"/>
                  </a:lnTo>
                  <a:lnTo>
                    <a:pt x="558" y="354"/>
                  </a:lnTo>
                  <a:lnTo>
                    <a:pt x="559" y="356"/>
                  </a:lnTo>
                  <a:lnTo>
                    <a:pt x="560" y="359"/>
                  </a:lnTo>
                  <a:lnTo>
                    <a:pt x="561" y="363"/>
                  </a:lnTo>
                  <a:lnTo>
                    <a:pt x="560" y="367"/>
                  </a:lnTo>
                  <a:lnTo>
                    <a:pt x="566" y="375"/>
                  </a:lnTo>
                  <a:lnTo>
                    <a:pt x="570" y="383"/>
                  </a:lnTo>
                  <a:lnTo>
                    <a:pt x="573" y="392"/>
                  </a:lnTo>
                  <a:lnTo>
                    <a:pt x="576" y="401"/>
                  </a:lnTo>
                  <a:lnTo>
                    <a:pt x="583" y="420"/>
                  </a:lnTo>
                  <a:lnTo>
                    <a:pt x="589" y="439"/>
                  </a:lnTo>
                  <a:lnTo>
                    <a:pt x="591" y="447"/>
                  </a:lnTo>
                  <a:lnTo>
                    <a:pt x="593" y="456"/>
                  </a:lnTo>
                  <a:lnTo>
                    <a:pt x="596" y="463"/>
                  </a:lnTo>
                  <a:lnTo>
                    <a:pt x="599" y="471"/>
                  </a:lnTo>
                  <a:lnTo>
                    <a:pt x="606" y="487"/>
                  </a:lnTo>
                  <a:lnTo>
                    <a:pt x="613" y="502"/>
                  </a:lnTo>
                  <a:lnTo>
                    <a:pt x="617" y="512"/>
                  </a:lnTo>
                  <a:lnTo>
                    <a:pt x="621" y="522"/>
                  </a:lnTo>
                  <a:lnTo>
                    <a:pt x="624" y="532"/>
                  </a:lnTo>
                  <a:lnTo>
                    <a:pt x="625" y="544"/>
                  </a:lnTo>
                  <a:lnTo>
                    <a:pt x="628" y="552"/>
                  </a:lnTo>
                  <a:lnTo>
                    <a:pt x="630" y="562"/>
                  </a:lnTo>
                  <a:lnTo>
                    <a:pt x="633" y="570"/>
                  </a:lnTo>
                  <a:lnTo>
                    <a:pt x="636" y="578"/>
                  </a:lnTo>
                  <a:lnTo>
                    <a:pt x="639" y="591"/>
                  </a:lnTo>
                  <a:lnTo>
                    <a:pt x="639" y="601"/>
                  </a:lnTo>
                  <a:lnTo>
                    <a:pt x="640" y="609"/>
                  </a:lnTo>
                  <a:lnTo>
                    <a:pt x="640" y="617"/>
                  </a:lnTo>
                  <a:lnTo>
                    <a:pt x="629" y="627"/>
                  </a:lnTo>
                  <a:lnTo>
                    <a:pt x="621" y="629"/>
                  </a:lnTo>
                  <a:lnTo>
                    <a:pt x="614" y="629"/>
                  </a:lnTo>
                  <a:lnTo>
                    <a:pt x="608" y="629"/>
                  </a:lnTo>
                  <a:lnTo>
                    <a:pt x="601" y="627"/>
                  </a:lnTo>
                  <a:lnTo>
                    <a:pt x="594" y="626"/>
                  </a:lnTo>
                  <a:lnTo>
                    <a:pt x="587" y="626"/>
                  </a:lnTo>
                  <a:lnTo>
                    <a:pt x="580" y="626"/>
                  </a:lnTo>
                  <a:lnTo>
                    <a:pt x="572" y="627"/>
                  </a:lnTo>
                  <a:lnTo>
                    <a:pt x="564" y="626"/>
                  </a:lnTo>
                  <a:lnTo>
                    <a:pt x="552" y="625"/>
                  </a:lnTo>
                  <a:lnTo>
                    <a:pt x="532" y="623"/>
                  </a:lnTo>
                  <a:lnTo>
                    <a:pt x="512" y="623"/>
                  </a:lnTo>
                  <a:lnTo>
                    <a:pt x="491" y="622"/>
                  </a:lnTo>
                  <a:lnTo>
                    <a:pt x="470" y="621"/>
                  </a:lnTo>
                  <a:lnTo>
                    <a:pt x="451" y="621"/>
                  </a:lnTo>
                  <a:lnTo>
                    <a:pt x="431" y="621"/>
                  </a:lnTo>
                  <a:lnTo>
                    <a:pt x="412" y="621"/>
                  </a:lnTo>
                  <a:lnTo>
                    <a:pt x="392" y="620"/>
                  </a:lnTo>
                  <a:lnTo>
                    <a:pt x="371" y="620"/>
                  </a:lnTo>
                  <a:lnTo>
                    <a:pt x="350" y="619"/>
                  </a:lnTo>
                  <a:lnTo>
                    <a:pt x="340" y="619"/>
                  </a:lnTo>
                  <a:lnTo>
                    <a:pt x="331" y="619"/>
                  </a:lnTo>
                  <a:lnTo>
                    <a:pt x="320" y="620"/>
                  </a:lnTo>
                  <a:lnTo>
                    <a:pt x="310" y="622"/>
                  </a:lnTo>
                  <a:lnTo>
                    <a:pt x="297" y="622"/>
                  </a:lnTo>
                  <a:lnTo>
                    <a:pt x="283" y="622"/>
                  </a:lnTo>
                  <a:lnTo>
                    <a:pt x="270" y="622"/>
                  </a:lnTo>
                  <a:lnTo>
                    <a:pt x="257" y="624"/>
                  </a:lnTo>
                  <a:lnTo>
                    <a:pt x="230" y="624"/>
                  </a:lnTo>
                  <a:lnTo>
                    <a:pt x="204" y="624"/>
                  </a:lnTo>
                  <a:lnTo>
                    <a:pt x="177" y="624"/>
                  </a:lnTo>
                  <a:lnTo>
                    <a:pt x="151" y="625"/>
                  </a:lnTo>
                  <a:lnTo>
                    <a:pt x="129" y="626"/>
                  </a:lnTo>
                  <a:lnTo>
                    <a:pt x="107" y="626"/>
                  </a:lnTo>
                  <a:lnTo>
                    <a:pt x="96" y="627"/>
                  </a:lnTo>
                  <a:lnTo>
                    <a:pt x="85" y="629"/>
                  </a:lnTo>
                  <a:lnTo>
                    <a:pt x="74" y="630"/>
                  </a:lnTo>
                  <a:lnTo>
                    <a:pt x="65" y="632"/>
                  </a:lnTo>
                  <a:lnTo>
                    <a:pt x="53" y="635"/>
                  </a:lnTo>
                  <a:lnTo>
                    <a:pt x="43" y="639"/>
                  </a:lnTo>
                  <a:lnTo>
                    <a:pt x="39" y="645"/>
                  </a:lnTo>
                  <a:lnTo>
                    <a:pt x="32" y="652"/>
                  </a:lnTo>
                  <a:lnTo>
                    <a:pt x="18" y="652"/>
                  </a:lnTo>
                  <a:lnTo>
                    <a:pt x="12" y="647"/>
                  </a:lnTo>
                  <a:lnTo>
                    <a:pt x="8" y="642"/>
                  </a:lnTo>
                  <a:lnTo>
                    <a:pt x="4" y="638"/>
                  </a:lnTo>
                  <a:lnTo>
                    <a:pt x="2" y="632"/>
                  </a:lnTo>
                  <a:lnTo>
                    <a:pt x="1" y="626"/>
                  </a:lnTo>
                  <a:lnTo>
                    <a:pt x="0" y="620"/>
                  </a:lnTo>
                  <a:lnTo>
                    <a:pt x="0" y="614"/>
                  </a:lnTo>
                  <a:lnTo>
                    <a:pt x="0" y="608"/>
                  </a:lnTo>
                  <a:lnTo>
                    <a:pt x="3" y="593"/>
                  </a:lnTo>
                  <a:lnTo>
                    <a:pt x="7" y="578"/>
                  </a:lnTo>
                  <a:lnTo>
                    <a:pt x="11" y="565"/>
                  </a:lnTo>
                  <a:lnTo>
                    <a:pt x="18" y="552"/>
                  </a:lnTo>
                  <a:lnTo>
                    <a:pt x="22" y="541"/>
                  </a:lnTo>
                  <a:lnTo>
                    <a:pt x="26" y="530"/>
                  </a:lnTo>
                  <a:lnTo>
                    <a:pt x="31" y="519"/>
                  </a:lnTo>
                  <a:lnTo>
                    <a:pt x="35" y="508"/>
                  </a:lnTo>
                  <a:lnTo>
                    <a:pt x="41" y="500"/>
                  </a:lnTo>
                  <a:lnTo>
                    <a:pt x="47" y="490"/>
                  </a:lnTo>
                  <a:lnTo>
                    <a:pt x="47" y="487"/>
                  </a:lnTo>
                  <a:lnTo>
                    <a:pt x="48" y="483"/>
                  </a:lnTo>
                  <a:lnTo>
                    <a:pt x="50" y="481"/>
                  </a:lnTo>
                  <a:lnTo>
                    <a:pt x="51" y="478"/>
                  </a:lnTo>
                  <a:lnTo>
                    <a:pt x="57" y="464"/>
                  </a:lnTo>
                  <a:lnTo>
                    <a:pt x="65" y="451"/>
                  </a:lnTo>
                  <a:lnTo>
                    <a:pt x="66" y="446"/>
                  </a:lnTo>
                  <a:lnTo>
                    <a:pt x="68" y="441"/>
                  </a:lnTo>
                  <a:lnTo>
                    <a:pt x="71" y="437"/>
                  </a:lnTo>
                  <a:lnTo>
                    <a:pt x="75" y="434"/>
                  </a:lnTo>
                  <a:lnTo>
                    <a:pt x="79" y="423"/>
                  </a:lnTo>
                  <a:lnTo>
                    <a:pt x="84" y="413"/>
                  </a:lnTo>
                  <a:lnTo>
                    <a:pt x="86" y="408"/>
                  </a:lnTo>
                  <a:lnTo>
                    <a:pt x="89" y="403"/>
                  </a:lnTo>
                  <a:lnTo>
                    <a:pt x="92" y="399"/>
                  </a:lnTo>
                  <a:lnTo>
                    <a:pt x="97" y="395"/>
                  </a:lnTo>
                  <a:lnTo>
                    <a:pt x="100" y="389"/>
                  </a:lnTo>
                  <a:lnTo>
                    <a:pt x="104" y="382"/>
                  </a:lnTo>
                  <a:lnTo>
                    <a:pt x="107" y="376"/>
                  </a:lnTo>
                  <a:lnTo>
                    <a:pt x="109" y="370"/>
                  </a:lnTo>
                  <a:lnTo>
                    <a:pt x="116" y="360"/>
                  </a:lnTo>
                  <a:lnTo>
                    <a:pt x="122" y="350"/>
                  </a:lnTo>
                  <a:lnTo>
                    <a:pt x="129" y="341"/>
                  </a:lnTo>
                  <a:lnTo>
                    <a:pt x="136" y="331"/>
                  </a:lnTo>
                  <a:lnTo>
                    <a:pt x="140" y="323"/>
                  </a:lnTo>
                  <a:lnTo>
                    <a:pt x="146" y="314"/>
                  </a:lnTo>
                  <a:lnTo>
                    <a:pt x="153" y="306"/>
                  </a:lnTo>
                  <a:lnTo>
                    <a:pt x="159" y="299"/>
                  </a:lnTo>
                  <a:lnTo>
                    <a:pt x="159" y="296"/>
                  </a:lnTo>
                  <a:lnTo>
                    <a:pt x="160" y="292"/>
                  </a:lnTo>
                  <a:lnTo>
                    <a:pt x="162" y="289"/>
                  </a:lnTo>
                  <a:lnTo>
                    <a:pt x="164" y="287"/>
                  </a:lnTo>
                  <a:lnTo>
                    <a:pt x="169" y="282"/>
                  </a:lnTo>
                  <a:lnTo>
                    <a:pt x="174" y="277"/>
                  </a:lnTo>
                  <a:lnTo>
                    <a:pt x="179" y="268"/>
                  </a:lnTo>
                  <a:lnTo>
                    <a:pt x="186" y="260"/>
                  </a:lnTo>
                  <a:lnTo>
                    <a:pt x="193" y="252"/>
                  </a:lnTo>
                  <a:lnTo>
                    <a:pt x="201" y="244"/>
                  </a:lnTo>
                  <a:lnTo>
                    <a:pt x="207" y="233"/>
                  </a:lnTo>
                  <a:lnTo>
                    <a:pt x="214" y="223"/>
                  </a:lnTo>
                  <a:lnTo>
                    <a:pt x="220" y="218"/>
                  </a:lnTo>
                  <a:lnTo>
                    <a:pt x="224" y="213"/>
                  </a:lnTo>
                  <a:lnTo>
                    <a:pt x="234" y="200"/>
                  </a:lnTo>
                  <a:lnTo>
                    <a:pt x="244" y="188"/>
                  </a:lnTo>
                  <a:lnTo>
                    <a:pt x="255" y="175"/>
                  </a:lnTo>
                  <a:lnTo>
                    <a:pt x="267" y="164"/>
                  </a:lnTo>
                  <a:lnTo>
                    <a:pt x="278" y="151"/>
                  </a:lnTo>
                  <a:lnTo>
                    <a:pt x="288" y="138"/>
                  </a:lnTo>
                  <a:lnTo>
                    <a:pt x="299" y="126"/>
                  </a:lnTo>
                  <a:lnTo>
                    <a:pt x="312" y="113"/>
                  </a:lnTo>
                  <a:lnTo>
                    <a:pt x="317" y="107"/>
                  </a:lnTo>
                  <a:lnTo>
                    <a:pt x="323" y="101"/>
                  </a:lnTo>
                  <a:lnTo>
                    <a:pt x="328" y="94"/>
                  </a:lnTo>
                  <a:lnTo>
                    <a:pt x="334" y="87"/>
                  </a:lnTo>
                  <a:lnTo>
                    <a:pt x="347" y="72"/>
                  </a:lnTo>
                  <a:lnTo>
                    <a:pt x="362" y="58"/>
                  </a:lnTo>
                  <a:lnTo>
                    <a:pt x="377" y="43"/>
                  </a:lnTo>
                  <a:lnTo>
                    <a:pt x="390" y="27"/>
                  </a:lnTo>
                  <a:lnTo>
                    <a:pt x="400" y="19"/>
                  </a:lnTo>
                  <a:lnTo>
                    <a:pt x="411" y="13"/>
                  </a:lnTo>
                  <a:lnTo>
                    <a:pt x="422" y="6"/>
                  </a:lnTo>
                  <a:lnTo>
                    <a:pt x="433" y="0"/>
                  </a:lnTo>
                  <a:lnTo>
                    <a:pt x="439" y="0"/>
                  </a:lnTo>
                  <a:lnTo>
                    <a:pt x="446" y="0"/>
                  </a:lnTo>
                  <a:lnTo>
                    <a:pt x="452" y="1"/>
                  </a:lnTo>
                  <a:lnTo>
                    <a:pt x="458" y="2"/>
                  </a:lnTo>
                  <a:lnTo>
                    <a:pt x="463" y="5"/>
                  </a:lnTo>
                  <a:lnTo>
                    <a:pt x="469" y="9"/>
                  </a:lnTo>
                  <a:lnTo>
                    <a:pt x="473" y="13"/>
                  </a:lnTo>
                  <a:lnTo>
                    <a:pt x="477" y="18"/>
                  </a:lnTo>
                  <a:close/>
                </a:path>
              </a:pathLst>
            </a:custGeom>
            <a:solidFill>
              <a:srgbClr val="9C3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Freeform 35"/>
            <p:cNvSpPr>
              <a:spLocks noEditPoints="1"/>
            </p:cNvSpPr>
            <p:nvPr/>
          </p:nvSpPr>
          <p:spPr bwMode="auto">
            <a:xfrm>
              <a:off x="2943" y="3840"/>
              <a:ext cx="1007" cy="326"/>
            </a:xfrm>
            <a:custGeom>
              <a:avLst/>
              <a:gdLst>
                <a:gd name="T0" fmla="*/ 0 w 1271"/>
                <a:gd name="T1" fmla="*/ 2 h 409"/>
                <a:gd name="T2" fmla="*/ 2 w 1271"/>
                <a:gd name="T3" fmla="*/ 2 h 409"/>
                <a:gd name="T4" fmla="*/ 3 w 1271"/>
                <a:gd name="T5" fmla="*/ 2 h 409"/>
                <a:gd name="T6" fmla="*/ 3 w 1271"/>
                <a:gd name="T7" fmla="*/ 2 h 409"/>
                <a:gd name="T8" fmla="*/ 3 w 1271"/>
                <a:gd name="T9" fmla="*/ 2 h 409"/>
                <a:gd name="T10" fmla="*/ 3 w 1271"/>
                <a:gd name="T11" fmla="*/ 2 h 409"/>
                <a:gd name="T12" fmla="*/ 2 w 1271"/>
                <a:gd name="T13" fmla="*/ 2 h 409"/>
                <a:gd name="T14" fmla="*/ 5 w 1271"/>
                <a:gd name="T15" fmla="*/ 2 h 409"/>
                <a:gd name="T16" fmla="*/ 4 w 1271"/>
                <a:gd name="T17" fmla="*/ 0 h 409"/>
                <a:gd name="T18" fmla="*/ 6 w 1271"/>
                <a:gd name="T19" fmla="*/ 3 h 409"/>
                <a:gd name="T20" fmla="*/ 5 w 1271"/>
                <a:gd name="T21" fmla="*/ 2 h 409"/>
                <a:gd name="T22" fmla="*/ 6 w 1271"/>
                <a:gd name="T23" fmla="*/ 2 h 409"/>
                <a:gd name="T24" fmla="*/ 6 w 1271"/>
                <a:gd name="T25" fmla="*/ 2 h 409"/>
                <a:gd name="T26" fmla="*/ 6 w 1271"/>
                <a:gd name="T27" fmla="*/ 2 h 409"/>
                <a:gd name="T28" fmla="*/ 6 w 1271"/>
                <a:gd name="T29" fmla="*/ 2 h 409"/>
                <a:gd name="T30" fmla="*/ 6 w 1271"/>
                <a:gd name="T31" fmla="*/ 3 h 409"/>
                <a:gd name="T32" fmla="*/ 6 w 1271"/>
                <a:gd name="T33" fmla="*/ 3 h 409"/>
                <a:gd name="T34" fmla="*/ 6 w 1271"/>
                <a:gd name="T35" fmla="*/ 2 h 409"/>
                <a:gd name="T36" fmla="*/ 6 w 1271"/>
                <a:gd name="T37" fmla="*/ 2 h 409"/>
                <a:gd name="T38" fmla="*/ 5 w 1271"/>
                <a:gd name="T39" fmla="*/ 2 h 409"/>
                <a:gd name="T40" fmla="*/ 5 w 1271"/>
                <a:gd name="T41" fmla="*/ 2 h 409"/>
                <a:gd name="T42" fmla="*/ 5 w 1271"/>
                <a:gd name="T43" fmla="*/ 2 h 409"/>
                <a:gd name="T44" fmla="*/ 5 w 1271"/>
                <a:gd name="T45" fmla="*/ 3 h 409"/>
                <a:gd name="T46" fmla="*/ 5 w 1271"/>
                <a:gd name="T47" fmla="*/ 4 h 409"/>
                <a:gd name="T48" fmla="*/ 6 w 1271"/>
                <a:gd name="T49" fmla="*/ 4 h 409"/>
                <a:gd name="T50" fmla="*/ 6 w 1271"/>
                <a:gd name="T51" fmla="*/ 3 h 409"/>
                <a:gd name="T52" fmla="*/ 6 w 1271"/>
                <a:gd name="T53" fmla="*/ 4 h 409"/>
                <a:gd name="T54" fmla="*/ 6 w 1271"/>
                <a:gd name="T55" fmla="*/ 4 h 409"/>
                <a:gd name="T56" fmla="*/ 5 w 1271"/>
                <a:gd name="T57" fmla="*/ 4 h 409"/>
                <a:gd name="T58" fmla="*/ 5 w 1271"/>
                <a:gd name="T59" fmla="*/ 5 h 409"/>
                <a:gd name="T60" fmla="*/ 6 w 1271"/>
                <a:gd name="T61" fmla="*/ 5 h 409"/>
                <a:gd name="T62" fmla="*/ 6 w 1271"/>
                <a:gd name="T63" fmla="*/ 4 h 409"/>
                <a:gd name="T64" fmla="*/ 6 w 1271"/>
                <a:gd name="T65" fmla="*/ 3 h 409"/>
                <a:gd name="T66" fmla="*/ 8 w 1271"/>
                <a:gd name="T67" fmla="*/ 2 h 409"/>
                <a:gd name="T68" fmla="*/ 8 w 1271"/>
                <a:gd name="T69" fmla="*/ 3 h 409"/>
                <a:gd name="T70" fmla="*/ 8 w 1271"/>
                <a:gd name="T71" fmla="*/ 4 h 409"/>
                <a:gd name="T72" fmla="*/ 9 w 1271"/>
                <a:gd name="T73" fmla="*/ 4 h 409"/>
                <a:gd name="T74" fmla="*/ 10 w 1271"/>
                <a:gd name="T75" fmla="*/ 3 h 409"/>
                <a:gd name="T76" fmla="*/ 10 w 1271"/>
                <a:gd name="T77" fmla="*/ 2 h 409"/>
                <a:gd name="T78" fmla="*/ 10 w 1271"/>
                <a:gd name="T79" fmla="*/ 2 h 409"/>
                <a:gd name="T80" fmla="*/ 9 w 1271"/>
                <a:gd name="T81" fmla="*/ 2 h 409"/>
                <a:gd name="T82" fmla="*/ 8 w 1271"/>
                <a:gd name="T83" fmla="*/ 2 h 409"/>
                <a:gd name="T84" fmla="*/ 8 w 1271"/>
                <a:gd name="T85" fmla="*/ 2 h 409"/>
                <a:gd name="T86" fmla="*/ 8 w 1271"/>
                <a:gd name="T87" fmla="*/ 2 h 409"/>
                <a:gd name="T88" fmla="*/ 8 w 1271"/>
                <a:gd name="T89" fmla="*/ 2 h 409"/>
                <a:gd name="T90" fmla="*/ 8 w 1271"/>
                <a:gd name="T91" fmla="*/ 2 h 409"/>
                <a:gd name="T92" fmla="*/ 8 w 1271"/>
                <a:gd name="T93" fmla="*/ 2 h 409"/>
                <a:gd name="T94" fmla="*/ 9 w 1271"/>
                <a:gd name="T95" fmla="*/ 2 h 409"/>
                <a:gd name="T96" fmla="*/ 9 w 1271"/>
                <a:gd name="T97" fmla="*/ 2 h 409"/>
                <a:gd name="T98" fmla="*/ 9 w 1271"/>
                <a:gd name="T99" fmla="*/ 3 h 409"/>
                <a:gd name="T100" fmla="*/ 8 w 1271"/>
                <a:gd name="T101" fmla="*/ 3 h 409"/>
                <a:gd name="T102" fmla="*/ 8 w 1271"/>
                <a:gd name="T103" fmla="*/ 3 h 409"/>
                <a:gd name="T104" fmla="*/ 8 w 1271"/>
                <a:gd name="T105" fmla="*/ 2 h 409"/>
                <a:gd name="T106" fmla="*/ 10 w 1271"/>
                <a:gd name="T107" fmla="*/ 2 h 409"/>
                <a:gd name="T108" fmla="*/ 10 w 1271"/>
                <a:gd name="T109" fmla="*/ 2 h 409"/>
                <a:gd name="T110" fmla="*/ 11 w 1271"/>
                <a:gd name="T111" fmla="*/ 2 h 409"/>
                <a:gd name="T112" fmla="*/ 11 w 1271"/>
                <a:gd name="T113" fmla="*/ 2 h 409"/>
                <a:gd name="T114" fmla="*/ 13 w 1271"/>
                <a:gd name="T115" fmla="*/ 4 h 409"/>
                <a:gd name="T116" fmla="*/ 12 w 1271"/>
                <a:gd name="T117" fmla="*/ 2 h 409"/>
                <a:gd name="T118" fmla="*/ 11 w 1271"/>
                <a:gd name="T119" fmla="*/ 2 h 409"/>
                <a:gd name="T120" fmla="*/ 11 w 1271"/>
                <a:gd name="T121" fmla="*/ 2 h 409"/>
                <a:gd name="T122" fmla="*/ 10 w 1271"/>
                <a:gd name="T123" fmla="*/ 2 h 40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271" h="409">
                  <a:moveTo>
                    <a:pt x="84" y="314"/>
                  </a:moveTo>
                  <a:lnTo>
                    <a:pt x="144" y="314"/>
                  </a:lnTo>
                  <a:lnTo>
                    <a:pt x="144" y="64"/>
                  </a:lnTo>
                  <a:lnTo>
                    <a:pt x="230" y="64"/>
                  </a:lnTo>
                  <a:lnTo>
                    <a:pt x="230" y="17"/>
                  </a:lnTo>
                  <a:lnTo>
                    <a:pt x="0" y="17"/>
                  </a:lnTo>
                  <a:lnTo>
                    <a:pt x="0" y="64"/>
                  </a:lnTo>
                  <a:lnTo>
                    <a:pt x="84" y="64"/>
                  </a:lnTo>
                  <a:lnTo>
                    <a:pt x="84" y="314"/>
                  </a:lnTo>
                  <a:close/>
                  <a:moveTo>
                    <a:pt x="233" y="314"/>
                  </a:moveTo>
                  <a:lnTo>
                    <a:pt x="289" y="314"/>
                  </a:lnTo>
                  <a:lnTo>
                    <a:pt x="289" y="234"/>
                  </a:lnTo>
                  <a:lnTo>
                    <a:pt x="289" y="221"/>
                  </a:lnTo>
                  <a:lnTo>
                    <a:pt x="291" y="206"/>
                  </a:lnTo>
                  <a:lnTo>
                    <a:pt x="293" y="192"/>
                  </a:lnTo>
                  <a:lnTo>
                    <a:pt x="296" y="177"/>
                  </a:lnTo>
                  <a:lnTo>
                    <a:pt x="298" y="171"/>
                  </a:lnTo>
                  <a:lnTo>
                    <a:pt x="301" y="165"/>
                  </a:lnTo>
                  <a:lnTo>
                    <a:pt x="305" y="158"/>
                  </a:lnTo>
                  <a:lnTo>
                    <a:pt x="309" y="154"/>
                  </a:lnTo>
                  <a:lnTo>
                    <a:pt x="315" y="150"/>
                  </a:lnTo>
                  <a:lnTo>
                    <a:pt x="321" y="147"/>
                  </a:lnTo>
                  <a:lnTo>
                    <a:pt x="328" y="145"/>
                  </a:lnTo>
                  <a:lnTo>
                    <a:pt x="337" y="145"/>
                  </a:lnTo>
                  <a:lnTo>
                    <a:pt x="344" y="145"/>
                  </a:lnTo>
                  <a:lnTo>
                    <a:pt x="351" y="146"/>
                  </a:lnTo>
                  <a:lnTo>
                    <a:pt x="356" y="147"/>
                  </a:lnTo>
                  <a:lnTo>
                    <a:pt x="362" y="149"/>
                  </a:lnTo>
                  <a:lnTo>
                    <a:pt x="362" y="91"/>
                  </a:lnTo>
                  <a:lnTo>
                    <a:pt x="352" y="90"/>
                  </a:lnTo>
                  <a:lnTo>
                    <a:pt x="344" y="90"/>
                  </a:lnTo>
                  <a:lnTo>
                    <a:pt x="338" y="90"/>
                  </a:lnTo>
                  <a:lnTo>
                    <a:pt x="332" y="91"/>
                  </a:lnTo>
                  <a:lnTo>
                    <a:pt x="326" y="93"/>
                  </a:lnTo>
                  <a:lnTo>
                    <a:pt x="321" y="95"/>
                  </a:lnTo>
                  <a:lnTo>
                    <a:pt x="310" y="102"/>
                  </a:lnTo>
                  <a:lnTo>
                    <a:pt x="302" y="109"/>
                  </a:lnTo>
                  <a:lnTo>
                    <a:pt x="296" y="118"/>
                  </a:lnTo>
                  <a:lnTo>
                    <a:pt x="289" y="128"/>
                  </a:lnTo>
                  <a:lnTo>
                    <a:pt x="286" y="136"/>
                  </a:lnTo>
                  <a:lnTo>
                    <a:pt x="284" y="145"/>
                  </a:lnTo>
                  <a:lnTo>
                    <a:pt x="283" y="145"/>
                  </a:lnTo>
                  <a:lnTo>
                    <a:pt x="283" y="94"/>
                  </a:lnTo>
                  <a:lnTo>
                    <a:pt x="233" y="94"/>
                  </a:lnTo>
                  <a:lnTo>
                    <a:pt x="233" y="314"/>
                  </a:lnTo>
                  <a:close/>
                  <a:moveTo>
                    <a:pt x="407" y="314"/>
                  </a:moveTo>
                  <a:lnTo>
                    <a:pt x="464" y="314"/>
                  </a:lnTo>
                  <a:lnTo>
                    <a:pt x="464" y="94"/>
                  </a:lnTo>
                  <a:lnTo>
                    <a:pt x="407" y="94"/>
                  </a:lnTo>
                  <a:lnTo>
                    <a:pt x="407" y="314"/>
                  </a:lnTo>
                  <a:close/>
                  <a:moveTo>
                    <a:pt x="407" y="55"/>
                  </a:moveTo>
                  <a:lnTo>
                    <a:pt x="464" y="55"/>
                  </a:lnTo>
                  <a:lnTo>
                    <a:pt x="464" y="0"/>
                  </a:lnTo>
                  <a:lnTo>
                    <a:pt x="407" y="0"/>
                  </a:lnTo>
                  <a:lnTo>
                    <a:pt x="407" y="55"/>
                  </a:lnTo>
                  <a:close/>
                  <a:moveTo>
                    <a:pt x="626" y="270"/>
                  </a:moveTo>
                  <a:lnTo>
                    <a:pt x="620" y="269"/>
                  </a:lnTo>
                  <a:lnTo>
                    <a:pt x="615" y="268"/>
                  </a:lnTo>
                  <a:lnTo>
                    <a:pt x="610" y="266"/>
                  </a:lnTo>
                  <a:lnTo>
                    <a:pt x="604" y="264"/>
                  </a:lnTo>
                  <a:lnTo>
                    <a:pt x="600" y="261"/>
                  </a:lnTo>
                  <a:lnTo>
                    <a:pt x="596" y="257"/>
                  </a:lnTo>
                  <a:lnTo>
                    <a:pt x="593" y="253"/>
                  </a:lnTo>
                  <a:lnTo>
                    <a:pt x="590" y="248"/>
                  </a:lnTo>
                  <a:lnTo>
                    <a:pt x="585" y="238"/>
                  </a:lnTo>
                  <a:lnTo>
                    <a:pt x="580" y="226"/>
                  </a:lnTo>
                  <a:lnTo>
                    <a:pt x="578" y="215"/>
                  </a:lnTo>
                  <a:lnTo>
                    <a:pt x="577" y="203"/>
                  </a:lnTo>
                  <a:lnTo>
                    <a:pt x="578" y="191"/>
                  </a:lnTo>
                  <a:lnTo>
                    <a:pt x="580" y="178"/>
                  </a:lnTo>
                  <a:lnTo>
                    <a:pt x="584" y="167"/>
                  </a:lnTo>
                  <a:lnTo>
                    <a:pt x="589" y="156"/>
                  </a:lnTo>
                  <a:lnTo>
                    <a:pt x="592" y="151"/>
                  </a:lnTo>
                  <a:lnTo>
                    <a:pt x="596" y="147"/>
                  </a:lnTo>
                  <a:lnTo>
                    <a:pt x="600" y="144"/>
                  </a:lnTo>
                  <a:lnTo>
                    <a:pt x="604" y="140"/>
                  </a:lnTo>
                  <a:lnTo>
                    <a:pt x="610" y="137"/>
                  </a:lnTo>
                  <a:lnTo>
                    <a:pt x="616" y="135"/>
                  </a:lnTo>
                  <a:lnTo>
                    <a:pt x="622" y="134"/>
                  </a:lnTo>
                  <a:lnTo>
                    <a:pt x="629" y="134"/>
                  </a:lnTo>
                  <a:lnTo>
                    <a:pt x="635" y="134"/>
                  </a:lnTo>
                  <a:lnTo>
                    <a:pt x="640" y="135"/>
                  </a:lnTo>
                  <a:lnTo>
                    <a:pt x="645" y="137"/>
                  </a:lnTo>
                  <a:lnTo>
                    <a:pt x="650" y="139"/>
                  </a:lnTo>
                  <a:lnTo>
                    <a:pt x="655" y="143"/>
                  </a:lnTo>
                  <a:lnTo>
                    <a:pt x="659" y="146"/>
                  </a:lnTo>
                  <a:lnTo>
                    <a:pt x="662" y="150"/>
                  </a:lnTo>
                  <a:lnTo>
                    <a:pt x="665" y="154"/>
                  </a:lnTo>
                  <a:lnTo>
                    <a:pt x="670" y="165"/>
                  </a:lnTo>
                  <a:lnTo>
                    <a:pt x="673" y="176"/>
                  </a:lnTo>
                  <a:lnTo>
                    <a:pt x="676" y="189"/>
                  </a:lnTo>
                  <a:lnTo>
                    <a:pt x="677" y="202"/>
                  </a:lnTo>
                  <a:lnTo>
                    <a:pt x="676" y="216"/>
                  </a:lnTo>
                  <a:lnTo>
                    <a:pt x="673" y="228"/>
                  </a:lnTo>
                  <a:lnTo>
                    <a:pt x="670" y="240"/>
                  </a:lnTo>
                  <a:lnTo>
                    <a:pt x="665" y="249"/>
                  </a:lnTo>
                  <a:lnTo>
                    <a:pt x="662" y="255"/>
                  </a:lnTo>
                  <a:lnTo>
                    <a:pt x="658" y="258"/>
                  </a:lnTo>
                  <a:lnTo>
                    <a:pt x="654" y="262"/>
                  </a:lnTo>
                  <a:lnTo>
                    <a:pt x="649" y="264"/>
                  </a:lnTo>
                  <a:lnTo>
                    <a:pt x="644" y="267"/>
                  </a:lnTo>
                  <a:lnTo>
                    <a:pt x="639" y="268"/>
                  </a:lnTo>
                  <a:lnTo>
                    <a:pt x="633" y="269"/>
                  </a:lnTo>
                  <a:lnTo>
                    <a:pt x="626" y="270"/>
                  </a:lnTo>
                  <a:close/>
                  <a:moveTo>
                    <a:pt x="679" y="94"/>
                  </a:moveTo>
                  <a:lnTo>
                    <a:pt x="679" y="125"/>
                  </a:lnTo>
                  <a:lnTo>
                    <a:pt x="678" y="125"/>
                  </a:lnTo>
                  <a:lnTo>
                    <a:pt x="672" y="116"/>
                  </a:lnTo>
                  <a:lnTo>
                    <a:pt x="665" y="109"/>
                  </a:lnTo>
                  <a:lnTo>
                    <a:pt x="658" y="103"/>
                  </a:lnTo>
                  <a:lnTo>
                    <a:pt x="649" y="98"/>
                  </a:lnTo>
                  <a:lnTo>
                    <a:pt x="641" y="94"/>
                  </a:lnTo>
                  <a:lnTo>
                    <a:pt x="632" y="91"/>
                  </a:lnTo>
                  <a:lnTo>
                    <a:pt x="621" y="90"/>
                  </a:lnTo>
                  <a:lnTo>
                    <a:pt x="611" y="90"/>
                  </a:lnTo>
                  <a:lnTo>
                    <a:pt x="599" y="90"/>
                  </a:lnTo>
                  <a:lnTo>
                    <a:pt x="588" y="92"/>
                  </a:lnTo>
                  <a:lnTo>
                    <a:pt x="578" y="95"/>
                  </a:lnTo>
                  <a:lnTo>
                    <a:pt x="569" y="100"/>
                  </a:lnTo>
                  <a:lnTo>
                    <a:pt x="560" y="106"/>
                  </a:lnTo>
                  <a:lnTo>
                    <a:pt x="553" y="112"/>
                  </a:lnTo>
                  <a:lnTo>
                    <a:pt x="546" y="118"/>
                  </a:lnTo>
                  <a:lnTo>
                    <a:pt x="540" y="127"/>
                  </a:lnTo>
                  <a:lnTo>
                    <a:pt x="534" y="135"/>
                  </a:lnTo>
                  <a:lnTo>
                    <a:pt x="530" y="145"/>
                  </a:lnTo>
                  <a:lnTo>
                    <a:pt x="526" y="154"/>
                  </a:lnTo>
                  <a:lnTo>
                    <a:pt x="524" y="164"/>
                  </a:lnTo>
                  <a:lnTo>
                    <a:pt x="521" y="173"/>
                  </a:lnTo>
                  <a:lnTo>
                    <a:pt x="520" y="183"/>
                  </a:lnTo>
                  <a:lnTo>
                    <a:pt x="519" y="194"/>
                  </a:lnTo>
                  <a:lnTo>
                    <a:pt x="518" y="203"/>
                  </a:lnTo>
                  <a:lnTo>
                    <a:pt x="519" y="215"/>
                  </a:lnTo>
                  <a:lnTo>
                    <a:pt x="520" y="225"/>
                  </a:lnTo>
                  <a:lnTo>
                    <a:pt x="521" y="236"/>
                  </a:lnTo>
                  <a:lnTo>
                    <a:pt x="523" y="245"/>
                  </a:lnTo>
                  <a:lnTo>
                    <a:pt x="526" y="256"/>
                  </a:lnTo>
                  <a:lnTo>
                    <a:pt x="529" y="264"/>
                  </a:lnTo>
                  <a:lnTo>
                    <a:pt x="533" y="273"/>
                  </a:lnTo>
                  <a:lnTo>
                    <a:pt x="539" y="281"/>
                  </a:lnTo>
                  <a:lnTo>
                    <a:pt x="544" y="288"/>
                  </a:lnTo>
                  <a:lnTo>
                    <a:pt x="551" y="294"/>
                  </a:lnTo>
                  <a:lnTo>
                    <a:pt x="558" y="301"/>
                  </a:lnTo>
                  <a:lnTo>
                    <a:pt x="566" y="305"/>
                  </a:lnTo>
                  <a:lnTo>
                    <a:pt x="575" y="309"/>
                  </a:lnTo>
                  <a:lnTo>
                    <a:pt x="586" y="312"/>
                  </a:lnTo>
                  <a:lnTo>
                    <a:pt x="596" y="313"/>
                  </a:lnTo>
                  <a:lnTo>
                    <a:pt x="608" y="314"/>
                  </a:lnTo>
                  <a:lnTo>
                    <a:pt x="619" y="313"/>
                  </a:lnTo>
                  <a:lnTo>
                    <a:pt x="631" y="311"/>
                  </a:lnTo>
                  <a:lnTo>
                    <a:pt x="640" y="308"/>
                  </a:lnTo>
                  <a:lnTo>
                    <a:pt x="649" y="304"/>
                  </a:lnTo>
                  <a:lnTo>
                    <a:pt x="658" y="299"/>
                  </a:lnTo>
                  <a:lnTo>
                    <a:pt x="665" y="292"/>
                  </a:lnTo>
                  <a:lnTo>
                    <a:pt x="671" y="286"/>
                  </a:lnTo>
                  <a:lnTo>
                    <a:pt x="676" y="280"/>
                  </a:lnTo>
                  <a:lnTo>
                    <a:pt x="677" y="280"/>
                  </a:lnTo>
                  <a:lnTo>
                    <a:pt x="677" y="293"/>
                  </a:lnTo>
                  <a:lnTo>
                    <a:pt x="675" y="309"/>
                  </a:lnTo>
                  <a:lnTo>
                    <a:pt x="673" y="315"/>
                  </a:lnTo>
                  <a:lnTo>
                    <a:pt x="672" y="323"/>
                  </a:lnTo>
                  <a:lnTo>
                    <a:pt x="670" y="330"/>
                  </a:lnTo>
                  <a:lnTo>
                    <a:pt x="667" y="336"/>
                  </a:lnTo>
                  <a:lnTo>
                    <a:pt x="663" y="343"/>
                  </a:lnTo>
                  <a:lnTo>
                    <a:pt x="659" y="348"/>
                  </a:lnTo>
                  <a:lnTo>
                    <a:pt x="654" y="352"/>
                  </a:lnTo>
                  <a:lnTo>
                    <a:pt x="647" y="356"/>
                  </a:lnTo>
                  <a:lnTo>
                    <a:pt x="640" y="360"/>
                  </a:lnTo>
                  <a:lnTo>
                    <a:pt x="632" y="362"/>
                  </a:lnTo>
                  <a:lnTo>
                    <a:pt x="621" y="364"/>
                  </a:lnTo>
                  <a:lnTo>
                    <a:pt x="611" y="365"/>
                  </a:lnTo>
                  <a:lnTo>
                    <a:pt x="603" y="365"/>
                  </a:lnTo>
                  <a:lnTo>
                    <a:pt x="595" y="362"/>
                  </a:lnTo>
                  <a:lnTo>
                    <a:pt x="587" y="361"/>
                  </a:lnTo>
                  <a:lnTo>
                    <a:pt x="578" y="358"/>
                  </a:lnTo>
                  <a:lnTo>
                    <a:pt x="562" y="352"/>
                  </a:lnTo>
                  <a:lnTo>
                    <a:pt x="547" y="346"/>
                  </a:lnTo>
                  <a:lnTo>
                    <a:pt x="542" y="394"/>
                  </a:lnTo>
                  <a:lnTo>
                    <a:pt x="552" y="398"/>
                  </a:lnTo>
                  <a:lnTo>
                    <a:pt x="563" y="401"/>
                  </a:lnTo>
                  <a:lnTo>
                    <a:pt x="572" y="403"/>
                  </a:lnTo>
                  <a:lnTo>
                    <a:pt x="581" y="405"/>
                  </a:lnTo>
                  <a:lnTo>
                    <a:pt x="600" y="409"/>
                  </a:lnTo>
                  <a:lnTo>
                    <a:pt x="618" y="409"/>
                  </a:lnTo>
                  <a:lnTo>
                    <a:pt x="634" y="409"/>
                  </a:lnTo>
                  <a:lnTo>
                    <a:pt x="649" y="406"/>
                  </a:lnTo>
                  <a:lnTo>
                    <a:pt x="663" y="403"/>
                  </a:lnTo>
                  <a:lnTo>
                    <a:pt x="675" y="399"/>
                  </a:lnTo>
                  <a:lnTo>
                    <a:pt x="685" y="394"/>
                  </a:lnTo>
                  <a:lnTo>
                    <a:pt x="694" y="388"/>
                  </a:lnTo>
                  <a:lnTo>
                    <a:pt x="703" y="381"/>
                  </a:lnTo>
                  <a:lnTo>
                    <a:pt x="710" y="373"/>
                  </a:lnTo>
                  <a:lnTo>
                    <a:pt x="716" y="365"/>
                  </a:lnTo>
                  <a:lnTo>
                    <a:pt x="722" y="356"/>
                  </a:lnTo>
                  <a:lnTo>
                    <a:pt x="725" y="347"/>
                  </a:lnTo>
                  <a:lnTo>
                    <a:pt x="728" y="336"/>
                  </a:lnTo>
                  <a:lnTo>
                    <a:pt x="731" y="326"/>
                  </a:lnTo>
                  <a:lnTo>
                    <a:pt x="732" y="315"/>
                  </a:lnTo>
                  <a:lnTo>
                    <a:pt x="733" y="304"/>
                  </a:lnTo>
                  <a:lnTo>
                    <a:pt x="733" y="293"/>
                  </a:lnTo>
                  <a:lnTo>
                    <a:pt x="733" y="94"/>
                  </a:lnTo>
                  <a:lnTo>
                    <a:pt x="679" y="94"/>
                  </a:lnTo>
                  <a:close/>
                  <a:moveTo>
                    <a:pt x="786" y="206"/>
                  </a:moveTo>
                  <a:lnTo>
                    <a:pt x="788" y="218"/>
                  </a:lnTo>
                  <a:lnTo>
                    <a:pt x="789" y="229"/>
                  </a:lnTo>
                  <a:lnTo>
                    <a:pt x="791" y="240"/>
                  </a:lnTo>
                  <a:lnTo>
                    <a:pt x="795" y="250"/>
                  </a:lnTo>
                  <a:lnTo>
                    <a:pt x="799" y="260"/>
                  </a:lnTo>
                  <a:lnTo>
                    <a:pt x="804" y="269"/>
                  </a:lnTo>
                  <a:lnTo>
                    <a:pt x="810" y="279"/>
                  </a:lnTo>
                  <a:lnTo>
                    <a:pt x="817" y="286"/>
                  </a:lnTo>
                  <a:lnTo>
                    <a:pt x="824" y="293"/>
                  </a:lnTo>
                  <a:lnTo>
                    <a:pt x="834" y="300"/>
                  </a:lnTo>
                  <a:lnTo>
                    <a:pt x="843" y="306"/>
                  </a:lnTo>
                  <a:lnTo>
                    <a:pt x="852" y="310"/>
                  </a:lnTo>
                  <a:lnTo>
                    <a:pt x="864" y="314"/>
                  </a:lnTo>
                  <a:lnTo>
                    <a:pt x="875" y="317"/>
                  </a:lnTo>
                  <a:lnTo>
                    <a:pt x="888" y="318"/>
                  </a:lnTo>
                  <a:lnTo>
                    <a:pt x="902" y="320"/>
                  </a:lnTo>
                  <a:lnTo>
                    <a:pt x="914" y="318"/>
                  </a:lnTo>
                  <a:lnTo>
                    <a:pt x="927" y="317"/>
                  </a:lnTo>
                  <a:lnTo>
                    <a:pt x="939" y="314"/>
                  </a:lnTo>
                  <a:lnTo>
                    <a:pt x="950" y="310"/>
                  </a:lnTo>
                  <a:lnTo>
                    <a:pt x="960" y="306"/>
                  </a:lnTo>
                  <a:lnTo>
                    <a:pt x="970" y="300"/>
                  </a:lnTo>
                  <a:lnTo>
                    <a:pt x="978" y="293"/>
                  </a:lnTo>
                  <a:lnTo>
                    <a:pt x="986" y="286"/>
                  </a:lnTo>
                  <a:lnTo>
                    <a:pt x="993" y="279"/>
                  </a:lnTo>
                  <a:lnTo>
                    <a:pt x="999" y="269"/>
                  </a:lnTo>
                  <a:lnTo>
                    <a:pt x="1004" y="260"/>
                  </a:lnTo>
                  <a:lnTo>
                    <a:pt x="1008" y="250"/>
                  </a:lnTo>
                  <a:lnTo>
                    <a:pt x="1011" y="240"/>
                  </a:lnTo>
                  <a:lnTo>
                    <a:pt x="1015" y="229"/>
                  </a:lnTo>
                  <a:lnTo>
                    <a:pt x="1016" y="218"/>
                  </a:lnTo>
                  <a:lnTo>
                    <a:pt x="1016" y="206"/>
                  </a:lnTo>
                  <a:lnTo>
                    <a:pt x="1016" y="193"/>
                  </a:lnTo>
                  <a:lnTo>
                    <a:pt x="1014" y="180"/>
                  </a:lnTo>
                  <a:lnTo>
                    <a:pt x="1011" y="169"/>
                  </a:lnTo>
                  <a:lnTo>
                    <a:pt x="1007" y="157"/>
                  </a:lnTo>
                  <a:lnTo>
                    <a:pt x="1003" y="147"/>
                  </a:lnTo>
                  <a:lnTo>
                    <a:pt x="997" y="137"/>
                  </a:lnTo>
                  <a:lnTo>
                    <a:pt x="991" y="129"/>
                  </a:lnTo>
                  <a:lnTo>
                    <a:pt x="983" y="121"/>
                  </a:lnTo>
                  <a:lnTo>
                    <a:pt x="975" y="113"/>
                  </a:lnTo>
                  <a:lnTo>
                    <a:pt x="966" y="107"/>
                  </a:lnTo>
                  <a:lnTo>
                    <a:pt x="957" y="102"/>
                  </a:lnTo>
                  <a:lnTo>
                    <a:pt x="947" y="98"/>
                  </a:lnTo>
                  <a:lnTo>
                    <a:pt x="936" y="94"/>
                  </a:lnTo>
                  <a:lnTo>
                    <a:pt x="925" y="91"/>
                  </a:lnTo>
                  <a:lnTo>
                    <a:pt x="913" y="90"/>
                  </a:lnTo>
                  <a:lnTo>
                    <a:pt x="902" y="90"/>
                  </a:lnTo>
                  <a:lnTo>
                    <a:pt x="889" y="90"/>
                  </a:lnTo>
                  <a:lnTo>
                    <a:pt x="878" y="91"/>
                  </a:lnTo>
                  <a:lnTo>
                    <a:pt x="867" y="94"/>
                  </a:lnTo>
                  <a:lnTo>
                    <a:pt x="856" y="98"/>
                  </a:lnTo>
                  <a:lnTo>
                    <a:pt x="846" y="102"/>
                  </a:lnTo>
                  <a:lnTo>
                    <a:pt x="837" y="107"/>
                  </a:lnTo>
                  <a:lnTo>
                    <a:pt x="827" y="113"/>
                  </a:lnTo>
                  <a:lnTo>
                    <a:pt x="820" y="121"/>
                  </a:lnTo>
                  <a:lnTo>
                    <a:pt x="813" y="129"/>
                  </a:lnTo>
                  <a:lnTo>
                    <a:pt x="805" y="137"/>
                  </a:lnTo>
                  <a:lnTo>
                    <a:pt x="800" y="147"/>
                  </a:lnTo>
                  <a:lnTo>
                    <a:pt x="796" y="157"/>
                  </a:lnTo>
                  <a:lnTo>
                    <a:pt x="792" y="169"/>
                  </a:lnTo>
                  <a:lnTo>
                    <a:pt x="789" y="180"/>
                  </a:lnTo>
                  <a:lnTo>
                    <a:pt x="788" y="193"/>
                  </a:lnTo>
                  <a:lnTo>
                    <a:pt x="786" y="206"/>
                  </a:lnTo>
                  <a:close/>
                  <a:moveTo>
                    <a:pt x="846" y="199"/>
                  </a:moveTo>
                  <a:lnTo>
                    <a:pt x="847" y="187"/>
                  </a:lnTo>
                  <a:lnTo>
                    <a:pt x="849" y="175"/>
                  </a:lnTo>
                  <a:lnTo>
                    <a:pt x="853" y="165"/>
                  </a:lnTo>
                  <a:lnTo>
                    <a:pt x="860" y="154"/>
                  </a:lnTo>
                  <a:lnTo>
                    <a:pt x="864" y="150"/>
                  </a:lnTo>
                  <a:lnTo>
                    <a:pt x="867" y="146"/>
                  </a:lnTo>
                  <a:lnTo>
                    <a:pt x="872" y="143"/>
                  </a:lnTo>
                  <a:lnTo>
                    <a:pt x="876" y="139"/>
                  </a:lnTo>
                  <a:lnTo>
                    <a:pt x="883" y="137"/>
                  </a:lnTo>
                  <a:lnTo>
                    <a:pt x="888" y="135"/>
                  </a:lnTo>
                  <a:lnTo>
                    <a:pt x="894" y="134"/>
                  </a:lnTo>
                  <a:lnTo>
                    <a:pt x="902" y="134"/>
                  </a:lnTo>
                  <a:lnTo>
                    <a:pt x="908" y="134"/>
                  </a:lnTo>
                  <a:lnTo>
                    <a:pt x="914" y="135"/>
                  </a:lnTo>
                  <a:lnTo>
                    <a:pt x="920" y="137"/>
                  </a:lnTo>
                  <a:lnTo>
                    <a:pt x="926" y="139"/>
                  </a:lnTo>
                  <a:lnTo>
                    <a:pt x="931" y="143"/>
                  </a:lnTo>
                  <a:lnTo>
                    <a:pt x="935" y="146"/>
                  </a:lnTo>
                  <a:lnTo>
                    <a:pt x="939" y="150"/>
                  </a:lnTo>
                  <a:lnTo>
                    <a:pt x="942" y="154"/>
                  </a:lnTo>
                  <a:lnTo>
                    <a:pt x="949" y="164"/>
                  </a:lnTo>
                  <a:lnTo>
                    <a:pt x="953" y="175"/>
                  </a:lnTo>
                  <a:lnTo>
                    <a:pt x="956" y="187"/>
                  </a:lnTo>
                  <a:lnTo>
                    <a:pt x="956" y="199"/>
                  </a:lnTo>
                  <a:lnTo>
                    <a:pt x="956" y="213"/>
                  </a:lnTo>
                  <a:lnTo>
                    <a:pt x="954" y="226"/>
                  </a:lnTo>
                  <a:lnTo>
                    <a:pt x="953" y="233"/>
                  </a:lnTo>
                  <a:lnTo>
                    <a:pt x="951" y="239"/>
                  </a:lnTo>
                  <a:lnTo>
                    <a:pt x="949" y="245"/>
                  </a:lnTo>
                  <a:lnTo>
                    <a:pt x="946" y="250"/>
                  </a:lnTo>
                  <a:lnTo>
                    <a:pt x="942" y="256"/>
                  </a:lnTo>
                  <a:lnTo>
                    <a:pt x="938" y="261"/>
                  </a:lnTo>
                  <a:lnTo>
                    <a:pt x="933" y="265"/>
                  </a:lnTo>
                  <a:lnTo>
                    <a:pt x="929" y="268"/>
                  </a:lnTo>
                  <a:lnTo>
                    <a:pt x="923" y="271"/>
                  </a:lnTo>
                  <a:lnTo>
                    <a:pt x="916" y="273"/>
                  </a:lnTo>
                  <a:lnTo>
                    <a:pt x="909" y="275"/>
                  </a:lnTo>
                  <a:lnTo>
                    <a:pt x="902" y="276"/>
                  </a:lnTo>
                  <a:lnTo>
                    <a:pt x="893" y="275"/>
                  </a:lnTo>
                  <a:lnTo>
                    <a:pt x="886" y="273"/>
                  </a:lnTo>
                  <a:lnTo>
                    <a:pt x="880" y="271"/>
                  </a:lnTo>
                  <a:lnTo>
                    <a:pt x="874" y="268"/>
                  </a:lnTo>
                  <a:lnTo>
                    <a:pt x="869" y="265"/>
                  </a:lnTo>
                  <a:lnTo>
                    <a:pt x="865" y="261"/>
                  </a:lnTo>
                  <a:lnTo>
                    <a:pt x="861" y="256"/>
                  </a:lnTo>
                  <a:lnTo>
                    <a:pt x="858" y="250"/>
                  </a:lnTo>
                  <a:lnTo>
                    <a:pt x="855" y="245"/>
                  </a:lnTo>
                  <a:lnTo>
                    <a:pt x="852" y="239"/>
                  </a:lnTo>
                  <a:lnTo>
                    <a:pt x="850" y="233"/>
                  </a:lnTo>
                  <a:lnTo>
                    <a:pt x="848" y="226"/>
                  </a:lnTo>
                  <a:lnTo>
                    <a:pt x="847" y="213"/>
                  </a:lnTo>
                  <a:lnTo>
                    <a:pt x="846" y="199"/>
                  </a:lnTo>
                  <a:close/>
                  <a:moveTo>
                    <a:pt x="1069" y="314"/>
                  </a:moveTo>
                  <a:lnTo>
                    <a:pt x="1127" y="314"/>
                  </a:lnTo>
                  <a:lnTo>
                    <a:pt x="1127" y="206"/>
                  </a:lnTo>
                  <a:lnTo>
                    <a:pt x="1127" y="196"/>
                  </a:lnTo>
                  <a:lnTo>
                    <a:pt x="1129" y="183"/>
                  </a:lnTo>
                  <a:lnTo>
                    <a:pt x="1132" y="172"/>
                  </a:lnTo>
                  <a:lnTo>
                    <a:pt x="1136" y="160"/>
                  </a:lnTo>
                  <a:lnTo>
                    <a:pt x="1139" y="154"/>
                  </a:lnTo>
                  <a:lnTo>
                    <a:pt x="1142" y="150"/>
                  </a:lnTo>
                  <a:lnTo>
                    <a:pt x="1146" y="146"/>
                  </a:lnTo>
                  <a:lnTo>
                    <a:pt x="1152" y="142"/>
                  </a:lnTo>
                  <a:lnTo>
                    <a:pt x="1157" y="138"/>
                  </a:lnTo>
                  <a:lnTo>
                    <a:pt x="1162" y="136"/>
                  </a:lnTo>
                  <a:lnTo>
                    <a:pt x="1169" y="134"/>
                  </a:lnTo>
                  <a:lnTo>
                    <a:pt x="1177" y="134"/>
                  </a:lnTo>
                  <a:lnTo>
                    <a:pt x="1183" y="134"/>
                  </a:lnTo>
                  <a:lnTo>
                    <a:pt x="1188" y="135"/>
                  </a:lnTo>
                  <a:lnTo>
                    <a:pt x="1194" y="137"/>
                  </a:lnTo>
                  <a:lnTo>
                    <a:pt x="1198" y="140"/>
                  </a:lnTo>
                  <a:lnTo>
                    <a:pt x="1201" y="144"/>
                  </a:lnTo>
                  <a:lnTo>
                    <a:pt x="1204" y="147"/>
                  </a:lnTo>
                  <a:lnTo>
                    <a:pt x="1207" y="151"/>
                  </a:lnTo>
                  <a:lnTo>
                    <a:pt x="1209" y="155"/>
                  </a:lnTo>
                  <a:lnTo>
                    <a:pt x="1211" y="166"/>
                  </a:lnTo>
                  <a:lnTo>
                    <a:pt x="1213" y="176"/>
                  </a:lnTo>
                  <a:lnTo>
                    <a:pt x="1213" y="187"/>
                  </a:lnTo>
                  <a:lnTo>
                    <a:pt x="1213" y="197"/>
                  </a:lnTo>
                  <a:lnTo>
                    <a:pt x="1213" y="314"/>
                  </a:lnTo>
                  <a:lnTo>
                    <a:pt x="1271" y="314"/>
                  </a:lnTo>
                  <a:lnTo>
                    <a:pt x="1271" y="176"/>
                  </a:lnTo>
                  <a:lnTo>
                    <a:pt x="1270" y="167"/>
                  </a:lnTo>
                  <a:lnTo>
                    <a:pt x="1270" y="158"/>
                  </a:lnTo>
                  <a:lnTo>
                    <a:pt x="1268" y="150"/>
                  </a:lnTo>
                  <a:lnTo>
                    <a:pt x="1267" y="142"/>
                  </a:lnTo>
                  <a:lnTo>
                    <a:pt x="1264" y="134"/>
                  </a:lnTo>
                  <a:lnTo>
                    <a:pt x="1260" y="127"/>
                  </a:lnTo>
                  <a:lnTo>
                    <a:pt x="1257" y="121"/>
                  </a:lnTo>
                  <a:lnTo>
                    <a:pt x="1253" y="114"/>
                  </a:lnTo>
                  <a:lnTo>
                    <a:pt x="1248" y="109"/>
                  </a:lnTo>
                  <a:lnTo>
                    <a:pt x="1243" y="104"/>
                  </a:lnTo>
                  <a:lnTo>
                    <a:pt x="1236" y="100"/>
                  </a:lnTo>
                  <a:lnTo>
                    <a:pt x="1230" y="96"/>
                  </a:lnTo>
                  <a:lnTo>
                    <a:pt x="1222" y="93"/>
                  </a:lnTo>
                  <a:lnTo>
                    <a:pt x="1214" y="91"/>
                  </a:lnTo>
                  <a:lnTo>
                    <a:pt x="1205" y="90"/>
                  </a:lnTo>
                  <a:lnTo>
                    <a:pt x="1196" y="90"/>
                  </a:lnTo>
                  <a:lnTo>
                    <a:pt x="1185" y="90"/>
                  </a:lnTo>
                  <a:lnTo>
                    <a:pt x="1175" y="91"/>
                  </a:lnTo>
                  <a:lnTo>
                    <a:pt x="1165" y="94"/>
                  </a:lnTo>
                  <a:lnTo>
                    <a:pt x="1156" y="98"/>
                  </a:lnTo>
                  <a:lnTo>
                    <a:pt x="1146" y="103"/>
                  </a:lnTo>
                  <a:lnTo>
                    <a:pt x="1139" y="109"/>
                  </a:lnTo>
                  <a:lnTo>
                    <a:pt x="1131" y="116"/>
                  </a:lnTo>
                  <a:lnTo>
                    <a:pt x="1124" y="125"/>
                  </a:lnTo>
                  <a:lnTo>
                    <a:pt x="1123" y="125"/>
                  </a:lnTo>
                  <a:lnTo>
                    <a:pt x="1123" y="94"/>
                  </a:lnTo>
                  <a:lnTo>
                    <a:pt x="1069" y="94"/>
                  </a:lnTo>
                  <a:lnTo>
                    <a:pt x="1069" y="31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9923" y="1208088"/>
            <a:ext cx="7444154" cy="1143000"/>
          </a:xfrm>
        </p:spPr>
        <p:txBody>
          <a:bodyPr anchorCtr="1"/>
          <a:lstStyle>
            <a:lvl1pPr algn="ctr">
              <a:defRPr sz="28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8446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-14654" y="6348413"/>
            <a:ext cx="359898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KABEG Mitarbeiterbefragung – Angebotspräsentation 20. 06. 2012</a:t>
            </a:r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229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Dokumentname/</a:t>
            </a:r>
            <a:r>
              <a:rPr lang="en-US">
                <a:solidFill>
                  <a:srgbClr val="000000"/>
                </a:solidFill>
              </a:rPr>
              <a:t>©Quelle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35E4E-8F55-4F5D-8DE8-B49CBA3FCF95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854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77354" y="457201"/>
            <a:ext cx="2080846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351" y="457201"/>
            <a:ext cx="6103326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Dokumentname/</a:t>
            </a:r>
            <a:r>
              <a:rPr lang="en-US">
                <a:solidFill>
                  <a:srgbClr val="000000"/>
                </a:solidFill>
              </a:rPr>
              <a:t>©Quelle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376A7-7ECA-49B8-91F0-1F283DADC454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07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>
            <a:lvl1pPr>
              <a:defRPr/>
            </a:lvl1pPr>
          </a:lstStyle>
          <a:p>
            <a:r>
              <a:rPr lang="de-DE" dirty="0" err="1" smtClean="0"/>
              <a:t>Xxx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Tx/>
              <a:defRPr/>
            </a:lvl1pPr>
            <a:lvl2pPr marL="242887" indent="0">
              <a:buNone/>
              <a:defRPr sz="1800"/>
            </a:lvl2pPr>
            <a:lvl3pPr marL="444500" indent="-196850">
              <a:buFont typeface="Symbol" panose="05050102010706020507" pitchFamily="18" charset="2"/>
              <a:buChar char="-"/>
              <a:defRPr baseline="0"/>
            </a:lvl3pPr>
            <a:lvl4pPr marL="720725" indent="-228600">
              <a:defRPr baseline="0"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00127" y="6165304"/>
            <a:ext cx="3607777" cy="350689"/>
          </a:xfrm>
          <a:ln/>
        </p:spPr>
        <p:txBody>
          <a:bodyPr/>
          <a:lstStyle>
            <a:lvl1pPr>
              <a:defRPr sz="900"/>
            </a:lvl1pPr>
          </a:lstStyle>
          <a:p>
            <a:r>
              <a:rPr lang="de-DE" dirty="0" smtClean="0"/>
              <a:t>© Trigon Entwicklungsberatung</a:t>
            </a: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85712-9B01-4D11-ABAB-A6F403C0BEBB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5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KABEG Mitarbeiterbefragung – Angebotspräsentation 20. 06. 2012</a:t>
            </a: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1B4D6-E4CC-41D4-AFC4-C5E70BB998FF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198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350" y="1557339"/>
            <a:ext cx="4091354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365382" y="1557339"/>
            <a:ext cx="4092819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Dokumentname/</a:t>
            </a:r>
            <a:r>
              <a:rPr lang="en-US">
                <a:solidFill>
                  <a:srgbClr val="000000"/>
                </a:solidFill>
              </a:rPr>
              <a:t>©Quelle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6C077-D3FA-435B-AE77-A009C97585D7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177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Dokumentname/</a:t>
            </a:r>
            <a:r>
              <a:rPr lang="en-US">
                <a:solidFill>
                  <a:srgbClr val="000000"/>
                </a:solidFill>
              </a:rPr>
              <a:t>©Quelle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FD7DA-F1C6-4A7D-867F-C453FDA6CB50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266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360° Feedback mit Trigon</a:t>
            </a: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9F815-61E3-44A9-B5F5-A02AE6FA01C3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09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KABEG Mitarbeiterbefragung – Angebotspräsentation 20. 06. 2012</a:t>
            </a: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8F856-A079-4AEC-AE80-74F28D4544F2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072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Dokumentname/</a:t>
            </a:r>
            <a:r>
              <a:rPr lang="en-US">
                <a:solidFill>
                  <a:srgbClr val="000000"/>
                </a:solidFill>
              </a:rPr>
              <a:t>©Quelle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6D1F5-D9DD-4E64-9832-367C7BD0DF50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476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Dokumentname/</a:t>
            </a:r>
            <a:r>
              <a:rPr lang="en-US">
                <a:solidFill>
                  <a:srgbClr val="000000"/>
                </a:solidFill>
              </a:rPr>
              <a:t>©Quelle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186BF-15C2-4A77-82C2-1D29918375E0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2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46825"/>
            <a:ext cx="360777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>
                <a:solidFill>
                  <a:srgbClr val="000000"/>
                </a:solidFill>
              </a:rPr>
              <a:t>KABEG Mitarbeiterbefragung – Angebotspräsentation 20. 06. 2012</a:t>
            </a: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9727" y="457200"/>
            <a:ext cx="570841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Hier klicken, um Master-Titelformat zu bearbeiten.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351" y="1557339"/>
            <a:ext cx="8324850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Hier klicken, um Master-Textformat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06312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9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63BA2B-C717-4B8D-9E03-F1A1FC8313C4}" type="slidenum">
              <a:rPr lang="de-DE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  <p:grpSp>
        <p:nvGrpSpPr>
          <p:cNvPr id="2" name="Group 33"/>
          <p:cNvGrpSpPr>
            <a:grpSpLocks noChangeAspect="1"/>
          </p:cNvGrpSpPr>
          <p:nvPr/>
        </p:nvGrpSpPr>
        <p:grpSpPr bwMode="auto">
          <a:xfrm>
            <a:off x="8162193" y="6308725"/>
            <a:ext cx="807427" cy="419100"/>
            <a:chOff x="2355" y="3592"/>
            <a:chExt cx="1595" cy="762"/>
          </a:xfrm>
        </p:grpSpPr>
        <p:sp>
          <p:nvSpPr>
            <p:cNvPr id="1031" name="AutoShape 34"/>
            <p:cNvSpPr>
              <a:spLocks noChangeAspect="1" noChangeArrowheads="1"/>
            </p:cNvSpPr>
            <p:nvPr/>
          </p:nvSpPr>
          <p:spPr bwMode="auto">
            <a:xfrm>
              <a:off x="2355" y="3592"/>
              <a:ext cx="1595" cy="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2" name="Freeform 35"/>
            <p:cNvSpPr>
              <a:spLocks noEditPoints="1"/>
            </p:cNvSpPr>
            <p:nvPr/>
          </p:nvSpPr>
          <p:spPr bwMode="auto">
            <a:xfrm>
              <a:off x="2650" y="4218"/>
              <a:ext cx="1300" cy="136"/>
            </a:xfrm>
            <a:custGeom>
              <a:avLst/>
              <a:gdLst>
                <a:gd name="T0" fmla="*/ 2 w 1638"/>
                <a:gd name="T1" fmla="*/ 2 h 169"/>
                <a:gd name="T2" fmla="*/ 2 w 1638"/>
                <a:gd name="T3" fmla="*/ 2 h 169"/>
                <a:gd name="T4" fmla="*/ 2 w 1638"/>
                <a:gd name="T5" fmla="*/ 2 h 169"/>
                <a:gd name="T6" fmla="*/ 2 w 1638"/>
                <a:gd name="T7" fmla="*/ 2 h 169"/>
                <a:gd name="T8" fmla="*/ 2 w 1638"/>
                <a:gd name="T9" fmla="*/ 2 h 169"/>
                <a:gd name="T10" fmla="*/ 2 w 1638"/>
                <a:gd name="T11" fmla="*/ 2 h 169"/>
                <a:gd name="T12" fmla="*/ 2 w 1638"/>
                <a:gd name="T13" fmla="*/ 2 h 169"/>
                <a:gd name="T14" fmla="*/ 4 w 1638"/>
                <a:gd name="T15" fmla="*/ 2 h 169"/>
                <a:gd name="T16" fmla="*/ 4 w 1638"/>
                <a:gd name="T17" fmla="*/ 2 h 169"/>
                <a:gd name="T18" fmla="*/ 4 w 1638"/>
                <a:gd name="T19" fmla="*/ 2 h 169"/>
                <a:gd name="T20" fmla="*/ 5 w 1638"/>
                <a:gd name="T21" fmla="*/ 2 h 169"/>
                <a:gd name="T22" fmla="*/ 5 w 1638"/>
                <a:gd name="T23" fmla="*/ 2 h 169"/>
                <a:gd name="T24" fmla="*/ 6 w 1638"/>
                <a:gd name="T25" fmla="*/ 2 h 169"/>
                <a:gd name="T26" fmla="*/ 6 w 1638"/>
                <a:gd name="T27" fmla="*/ 2 h 169"/>
                <a:gd name="T28" fmla="*/ 6 w 1638"/>
                <a:gd name="T29" fmla="*/ 2 h 169"/>
                <a:gd name="T30" fmla="*/ 7 w 1638"/>
                <a:gd name="T31" fmla="*/ 2 h 169"/>
                <a:gd name="T32" fmla="*/ 8 w 1638"/>
                <a:gd name="T33" fmla="*/ 2 h 169"/>
                <a:gd name="T34" fmla="*/ 7 w 1638"/>
                <a:gd name="T35" fmla="*/ 2 h 169"/>
                <a:gd name="T36" fmla="*/ 8 w 1638"/>
                <a:gd name="T37" fmla="*/ 2 h 169"/>
                <a:gd name="T38" fmla="*/ 8 w 1638"/>
                <a:gd name="T39" fmla="*/ 2 h 169"/>
                <a:gd name="T40" fmla="*/ 8 w 1638"/>
                <a:gd name="T41" fmla="*/ 2 h 169"/>
                <a:gd name="T42" fmla="*/ 8 w 1638"/>
                <a:gd name="T43" fmla="*/ 2 h 169"/>
                <a:gd name="T44" fmla="*/ 8 w 1638"/>
                <a:gd name="T45" fmla="*/ 2 h 169"/>
                <a:gd name="T46" fmla="*/ 8 w 1638"/>
                <a:gd name="T47" fmla="*/ 2 h 169"/>
                <a:gd name="T48" fmla="*/ 8 w 1638"/>
                <a:gd name="T49" fmla="*/ 2 h 169"/>
                <a:gd name="T50" fmla="*/ 10 w 1638"/>
                <a:gd name="T51" fmla="*/ 2 h 169"/>
                <a:gd name="T52" fmla="*/ 9 w 1638"/>
                <a:gd name="T53" fmla="*/ 2 h 169"/>
                <a:gd name="T54" fmla="*/ 9 w 1638"/>
                <a:gd name="T55" fmla="*/ 2 h 169"/>
                <a:gd name="T56" fmla="*/ 9 w 1638"/>
                <a:gd name="T57" fmla="*/ 2 h 169"/>
                <a:gd name="T58" fmla="*/ 9 w 1638"/>
                <a:gd name="T59" fmla="*/ 2 h 169"/>
                <a:gd name="T60" fmla="*/ 10 w 1638"/>
                <a:gd name="T61" fmla="*/ 2 h 169"/>
                <a:gd name="T62" fmla="*/ 10 w 1638"/>
                <a:gd name="T63" fmla="*/ 2 h 169"/>
                <a:gd name="T64" fmla="*/ 10 w 1638"/>
                <a:gd name="T65" fmla="*/ 2 h 169"/>
                <a:gd name="T66" fmla="*/ 10 w 1638"/>
                <a:gd name="T67" fmla="*/ 2 h 169"/>
                <a:gd name="T68" fmla="*/ 10 w 1638"/>
                <a:gd name="T69" fmla="*/ 2 h 169"/>
                <a:gd name="T70" fmla="*/ 10 w 1638"/>
                <a:gd name="T71" fmla="*/ 2 h 169"/>
                <a:gd name="T72" fmla="*/ 10 w 1638"/>
                <a:gd name="T73" fmla="*/ 2 h 169"/>
                <a:gd name="T74" fmla="*/ 10 w 1638"/>
                <a:gd name="T75" fmla="*/ 2 h 169"/>
                <a:gd name="T76" fmla="*/ 10 w 1638"/>
                <a:gd name="T77" fmla="*/ 2 h 169"/>
                <a:gd name="T78" fmla="*/ 11 w 1638"/>
                <a:gd name="T79" fmla="*/ 2 h 169"/>
                <a:gd name="T80" fmla="*/ 12 w 1638"/>
                <a:gd name="T81" fmla="*/ 2 h 169"/>
                <a:gd name="T82" fmla="*/ 13 w 1638"/>
                <a:gd name="T83" fmla="*/ 2 h 169"/>
                <a:gd name="T84" fmla="*/ 12 w 1638"/>
                <a:gd name="T85" fmla="*/ 2 h 169"/>
                <a:gd name="T86" fmla="*/ 13 w 1638"/>
                <a:gd name="T87" fmla="*/ 2 h 169"/>
                <a:gd name="T88" fmla="*/ 12 w 1638"/>
                <a:gd name="T89" fmla="*/ 2 h 169"/>
                <a:gd name="T90" fmla="*/ 13 w 1638"/>
                <a:gd name="T91" fmla="*/ 2 h 169"/>
                <a:gd name="T92" fmla="*/ 13 w 1638"/>
                <a:gd name="T93" fmla="*/ 2 h 169"/>
                <a:gd name="T94" fmla="*/ 13 w 1638"/>
                <a:gd name="T95" fmla="*/ 2 h 169"/>
                <a:gd name="T96" fmla="*/ 13 w 1638"/>
                <a:gd name="T97" fmla="*/ 2 h 169"/>
                <a:gd name="T98" fmla="*/ 13 w 1638"/>
                <a:gd name="T99" fmla="*/ 2 h 169"/>
                <a:gd name="T100" fmla="*/ 13 w 1638"/>
                <a:gd name="T101" fmla="*/ 2 h 169"/>
                <a:gd name="T102" fmla="*/ 13 w 1638"/>
                <a:gd name="T103" fmla="*/ 2 h 169"/>
                <a:gd name="T104" fmla="*/ 13 w 1638"/>
                <a:gd name="T105" fmla="*/ 2 h 169"/>
                <a:gd name="T106" fmla="*/ 14 w 1638"/>
                <a:gd name="T107" fmla="*/ 2 h 169"/>
                <a:gd name="T108" fmla="*/ 15 w 1638"/>
                <a:gd name="T109" fmla="*/ 2 h 169"/>
                <a:gd name="T110" fmla="*/ 14 w 1638"/>
                <a:gd name="T111" fmla="*/ 2 h 169"/>
                <a:gd name="T112" fmla="*/ 16 w 1638"/>
                <a:gd name="T113" fmla="*/ 2 h 169"/>
                <a:gd name="T114" fmla="*/ 16 w 1638"/>
                <a:gd name="T115" fmla="*/ 2 h 169"/>
                <a:gd name="T116" fmla="*/ 16 w 1638"/>
                <a:gd name="T117" fmla="*/ 2 h 169"/>
                <a:gd name="T118" fmla="*/ 16 w 1638"/>
                <a:gd name="T119" fmla="*/ 2 h 169"/>
                <a:gd name="T120" fmla="*/ 16 w 1638"/>
                <a:gd name="T121" fmla="*/ 2 h 169"/>
                <a:gd name="T122" fmla="*/ 16 w 1638"/>
                <a:gd name="T123" fmla="*/ 2 h 169"/>
                <a:gd name="T124" fmla="*/ 16 w 1638"/>
                <a:gd name="T125" fmla="*/ 2 h 16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638" h="169">
                  <a:moveTo>
                    <a:pt x="0" y="132"/>
                  </a:moveTo>
                  <a:lnTo>
                    <a:pt x="62" y="132"/>
                  </a:lnTo>
                  <a:lnTo>
                    <a:pt x="62" y="121"/>
                  </a:lnTo>
                  <a:lnTo>
                    <a:pt x="12" y="121"/>
                  </a:lnTo>
                  <a:lnTo>
                    <a:pt x="12" y="74"/>
                  </a:lnTo>
                  <a:lnTo>
                    <a:pt x="58" y="74"/>
                  </a:lnTo>
                  <a:lnTo>
                    <a:pt x="58" y="64"/>
                  </a:lnTo>
                  <a:lnTo>
                    <a:pt x="12" y="64"/>
                  </a:lnTo>
                  <a:lnTo>
                    <a:pt x="12" y="20"/>
                  </a:lnTo>
                  <a:lnTo>
                    <a:pt x="60" y="20"/>
                  </a:lnTo>
                  <a:lnTo>
                    <a:pt x="60" y="9"/>
                  </a:lnTo>
                  <a:lnTo>
                    <a:pt x="0" y="9"/>
                  </a:lnTo>
                  <a:lnTo>
                    <a:pt x="0" y="132"/>
                  </a:lnTo>
                  <a:close/>
                  <a:moveTo>
                    <a:pt x="86" y="132"/>
                  </a:moveTo>
                  <a:lnTo>
                    <a:pt x="98" y="132"/>
                  </a:lnTo>
                  <a:lnTo>
                    <a:pt x="98" y="81"/>
                  </a:lnTo>
                  <a:lnTo>
                    <a:pt x="98" y="76"/>
                  </a:lnTo>
                  <a:lnTo>
                    <a:pt x="99" y="71"/>
                  </a:lnTo>
                  <a:lnTo>
                    <a:pt x="101" y="65"/>
                  </a:lnTo>
                  <a:lnTo>
                    <a:pt x="103" y="60"/>
                  </a:lnTo>
                  <a:lnTo>
                    <a:pt x="107" y="55"/>
                  </a:lnTo>
                  <a:lnTo>
                    <a:pt x="111" y="52"/>
                  </a:lnTo>
                  <a:lnTo>
                    <a:pt x="118" y="50"/>
                  </a:lnTo>
                  <a:lnTo>
                    <a:pt x="124" y="49"/>
                  </a:lnTo>
                  <a:lnTo>
                    <a:pt x="129" y="50"/>
                  </a:lnTo>
                  <a:lnTo>
                    <a:pt x="134" y="51"/>
                  </a:lnTo>
                  <a:lnTo>
                    <a:pt x="138" y="53"/>
                  </a:lnTo>
                  <a:lnTo>
                    <a:pt x="141" y="57"/>
                  </a:lnTo>
                  <a:lnTo>
                    <a:pt x="143" y="60"/>
                  </a:lnTo>
                  <a:lnTo>
                    <a:pt x="144" y="66"/>
                  </a:lnTo>
                  <a:lnTo>
                    <a:pt x="145" y="71"/>
                  </a:lnTo>
                  <a:lnTo>
                    <a:pt x="146" y="77"/>
                  </a:lnTo>
                  <a:lnTo>
                    <a:pt x="146" y="132"/>
                  </a:lnTo>
                  <a:lnTo>
                    <a:pt x="156" y="132"/>
                  </a:lnTo>
                  <a:lnTo>
                    <a:pt x="156" y="74"/>
                  </a:lnTo>
                  <a:lnTo>
                    <a:pt x="156" y="67"/>
                  </a:lnTo>
                  <a:lnTo>
                    <a:pt x="155" y="60"/>
                  </a:lnTo>
                  <a:lnTo>
                    <a:pt x="152" y="54"/>
                  </a:lnTo>
                  <a:lnTo>
                    <a:pt x="149" y="50"/>
                  </a:lnTo>
                  <a:lnTo>
                    <a:pt x="145" y="46"/>
                  </a:lnTo>
                  <a:lnTo>
                    <a:pt x="140" y="43"/>
                  </a:lnTo>
                  <a:lnTo>
                    <a:pt x="133" y="40"/>
                  </a:lnTo>
                  <a:lnTo>
                    <a:pt x="126" y="39"/>
                  </a:lnTo>
                  <a:lnTo>
                    <a:pt x="120" y="40"/>
                  </a:lnTo>
                  <a:lnTo>
                    <a:pt x="115" y="42"/>
                  </a:lnTo>
                  <a:lnTo>
                    <a:pt x="109" y="44"/>
                  </a:lnTo>
                  <a:lnTo>
                    <a:pt x="106" y="46"/>
                  </a:lnTo>
                  <a:lnTo>
                    <a:pt x="101" y="52"/>
                  </a:lnTo>
                  <a:lnTo>
                    <a:pt x="97" y="58"/>
                  </a:lnTo>
                  <a:lnTo>
                    <a:pt x="97" y="42"/>
                  </a:lnTo>
                  <a:lnTo>
                    <a:pt x="86" y="42"/>
                  </a:lnTo>
                  <a:lnTo>
                    <a:pt x="86" y="52"/>
                  </a:lnTo>
                  <a:lnTo>
                    <a:pt x="86" y="62"/>
                  </a:lnTo>
                  <a:lnTo>
                    <a:pt x="86" y="132"/>
                  </a:lnTo>
                  <a:close/>
                  <a:moveTo>
                    <a:pt x="222" y="42"/>
                  </a:moveTo>
                  <a:lnTo>
                    <a:pt x="202" y="42"/>
                  </a:lnTo>
                  <a:lnTo>
                    <a:pt x="202" y="16"/>
                  </a:lnTo>
                  <a:lnTo>
                    <a:pt x="191" y="21"/>
                  </a:lnTo>
                  <a:lnTo>
                    <a:pt x="191" y="42"/>
                  </a:lnTo>
                  <a:lnTo>
                    <a:pt x="174" y="42"/>
                  </a:lnTo>
                  <a:lnTo>
                    <a:pt x="174" y="51"/>
                  </a:lnTo>
                  <a:lnTo>
                    <a:pt x="191" y="51"/>
                  </a:lnTo>
                  <a:lnTo>
                    <a:pt x="191" y="103"/>
                  </a:lnTo>
                  <a:lnTo>
                    <a:pt x="191" y="110"/>
                  </a:lnTo>
                  <a:lnTo>
                    <a:pt x="192" y="115"/>
                  </a:lnTo>
                  <a:lnTo>
                    <a:pt x="193" y="120"/>
                  </a:lnTo>
                  <a:lnTo>
                    <a:pt x="194" y="124"/>
                  </a:lnTo>
                  <a:lnTo>
                    <a:pt x="196" y="128"/>
                  </a:lnTo>
                  <a:lnTo>
                    <a:pt x="200" y="132"/>
                  </a:lnTo>
                  <a:lnTo>
                    <a:pt x="206" y="133"/>
                  </a:lnTo>
                  <a:lnTo>
                    <a:pt x="212" y="134"/>
                  </a:lnTo>
                  <a:lnTo>
                    <a:pt x="219" y="133"/>
                  </a:lnTo>
                  <a:lnTo>
                    <a:pt x="225" y="131"/>
                  </a:lnTo>
                  <a:lnTo>
                    <a:pt x="224" y="122"/>
                  </a:lnTo>
                  <a:lnTo>
                    <a:pt x="220" y="123"/>
                  </a:lnTo>
                  <a:lnTo>
                    <a:pt x="214" y="124"/>
                  </a:lnTo>
                  <a:lnTo>
                    <a:pt x="211" y="123"/>
                  </a:lnTo>
                  <a:lnTo>
                    <a:pt x="209" y="123"/>
                  </a:lnTo>
                  <a:lnTo>
                    <a:pt x="207" y="121"/>
                  </a:lnTo>
                  <a:lnTo>
                    <a:pt x="204" y="120"/>
                  </a:lnTo>
                  <a:lnTo>
                    <a:pt x="203" y="115"/>
                  </a:lnTo>
                  <a:lnTo>
                    <a:pt x="202" y="110"/>
                  </a:lnTo>
                  <a:lnTo>
                    <a:pt x="202" y="51"/>
                  </a:lnTo>
                  <a:lnTo>
                    <a:pt x="222" y="51"/>
                  </a:lnTo>
                  <a:lnTo>
                    <a:pt x="222" y="42"/>
                  </a:lnTo>
                  <a:close/>
                  <a:moveTo>
                    <a:pt x="364" y="42"/>
                  </a:moveTo>
                  <a:lnTo>
                    <a:pt x="353" y="42"/>
                  </a:lnTo>
                  <a:lnTo>
                    <a:pt x="328" y="119"/>
                  </a:lnTo>
                  <a:lnTo>
                    <a:pt x="304" y="42"/>
                  </a:lnTo>
                  <a:lnTo>
                    <a:pt x="290" y="42"/>
                  </a:lnTo>
                  <a:lnTo>
                    <a:pt x="266" y="119"/>
                  </a:lnTo>
                  <a:lnTo>
                    <a:pt x="265" y="119"/>
                  </a:lnTo>
                  <a:lnTo>
                    <a:pt x="242" y="42"/>
                  </a:lnTo>
                  <a:lnTo>
                    <a:pt x="230" y="42"/>
                  </a:lnTo>
                  <a:lnTo>
                    <a:pt x="259" y="132"/>
                  </a:lnTo>
                  <a:lnTo>
                    <a:pt x="271" y="132"/>
                  </a:lnTo>
                  <a:lnTo>
                    <a:pt x="297" y="54"/>
                  </a:lnTo>
                  <a:lnTo>
                    <a:pt x="321" y="132"/>
                  </a:lnTo>
                  <a:lnTo>
                    <a:pt x="334" y="132"/>
                  </a:lnTo>
                  <a:lnTo>
                    <a:pt x="364" y="42"/>
                  </a:lnTo>
                  <a:close/>
                  <a:moveTo>
                    <a:pt x="379" y="132"/>
                  </a:moveTo>
                  <a:lnTo>
                    <a:pt x="390" y="132"/>
                  </a:lnTo>
                  <a:lnTo>
                    <a:pt x="390" y="42"/>
                  </a:lnTo>
                  <a:lnTo>
                    <a:pt x="379" y="42"/>
                  </a:lnTo>
                  <a:lnTo>
                    <a:pt x="379" y="132"/>
                  </a:lnTo>
                  <a:close/>
                  <a:moveTo>
                    <a:pt x="390" y="3"/>
                  </a:moveTo>
                  <a:lnTo>
                    <a:pt x="379" y="3"/>
                  </a:lnTo>
                  <a:lnTo>
                    <a:pt x="379" y="17"/>
                  </a:lnTo>
                  <a:lnTo>
                    <a:pt x="390" y="17"/>
                  </a:lnTo>
                  <a:lnTo>
                    <a:pt x="390" y="3"/>
                  </a:lnTo>
                  <a:close/>
                  <a:moveTo>
                    <a:pt x="477" y="44"/>
                  </a:moveTo>
                  <a:lnTo>
                    <a:pt x="469" y="42"/>
                  </a:lnTo>
                  <a:lnTo>
                    <a:pt x="456" y="39"/>
                  </a:lnTo>
                  <a:lnTo>
                    <a:pt x="446" y="40"/>
                  </a:lnTo>
                  <a:lnTo>
                    <a:pt x="437" y="44"/>
                  </a:lnTo>
                  <a:lnTo>
                    <a:pt x="429" y="47"/>
                  </a:lnTo>
                  <a:lnTo>
                    <a:pt x="423" y="53"/>
                  </a:lnTo>
                  <a:lnTo>
                    <a:pt x="418" y="59"/>
                  </a:lnTo>
                  <a:lnTo>
                    <a:pt x="414" y="68"/>
                  </a:lnTo>
                  <a:lnTo>
                    <a:pt x="412" y="77"/>
                  </a:lnTo>
                  <a:lnTo>
                    <a:pt x="411" y="87"/>
                  </a:lnTo>
                  <a:lnTo>
                    <a:pt x="412" y="96"/>
                  </a:lnTo>
                  <a:lnTo>
                    <a:pt x="414" y="104"/>
                  </a:lnTo>
                  <a:lnTo>
                    <a:pt x="417" y="113"/>
                  </a:lnTo>
                  <a:lnTo>
                    <a:pt x="422" y="119"/>
                  </a:lnTo>
                  <a:lnTo>
                    <a:pt x="427" y="125"/>
                  </a:lnTo>
                  <a:lnTo>
                    <a:pt x="435" y="129"/>
                  </a:lnTo>
                  <a:lnTo>
                    <a:pt x="444" y="133"/>
                  </a:lnTo>
                  <a:lnTo>
                    <a:pt x="454" y="134"/>
                  </a:lnTo>
                  <a:lnTo>
                    <a:pt x="466" y="133"/>
                  </a:lnTo>
                  <a:lnTo>
                    <a:pt x="477" y="131"/>
                  </a:lnTo>
                  <a:lnTo>
                    <a:pt x="475" y="120"/>
                  </a:lnTo>
                  <a:lnTo>
                    <a:pt x="466" y="123"/>
                  </a:lnTo>
                  <a:lnTo>
                    <a:pt x="456" y="124"/>
                  </a:lnTo>
                  <a:lnTo>
                    <a:pt x="448" y="123"/>
                  </a:lnTo>
                  <a:lnTo>
                    <a:pt x="442" y="121"/>
                  </a:lnTo>
                  <a:lnTo>
                    <a:pt x="437" y="118"/>
                  </a:lnTo>
                  <a:lnTo>
                    <a:pt x="432" y="113"/>
                  </a:lnTo>
                  <a:lnTo>
                    <a:pt x="428" y="107"/>
                  </a:lnTo>
                  <a:lnTo>
                    <a:pt x="425" y="101"/>
                  </a:lnTo>
                  <a:lnTo>
                    <a:pt x="423" y="94"/>
                  </a:lnTo>
                  <a:lnTo>
                    <a:pt x="423" y="87"/>
                  </a:lnTo>
                  <a:lnTo>
                    <a:pt x="423" y="79"/>
                  </a:lnTo>
                  <a:lnTo>
                    <a:pt x="425" y="72"/>
                  </a:lnTo>
                  <a:lnTo>
                    <a:pt x="428" y="66"/>
                  </a:lnTo>
                  <a:lnTo>
                    <a:pt x="432" y="59"/>
                  </a:lnTo>
                  <a:lnTo>
                    <a:pt x="437" y="55"/>
                  </a:lnTo>
                  <a:lnTo>
                    <a:pt x="442" y="52"/>
                  </a:lnTo>
                  <a:lnTo>
                    <a:pt x="449" y="50"/>
                  </a:lnTo>
                  <a:lnTo>
                    <a:pt x="457" y="49"/>
                  </a:lnTo>
                  <a:lnTo>
                    <a:pt x="466" y="51"/>
                  </a:lnTo>
                  <a:lnTo>
                    <a:pt x="475" y="54"/>
                  </a:lnTo>
                  <a:lnTo>
                    <a:pt x="477" y="44"/>
                  </a:lnTo>
                  <a:close/>
                  <a:moveTo>
                    <a:pt x="495" y="132"/>
                  </a:moveTo>
                  <a:lnTo>
                    <a:pt x="507" y="132"/>
                  </a:lnTo>
                  <a:lnTo>
                    <a:pt x="507" y="86"/>
                  </a:lnTo>
                  <a:lnTo>
                    <a:pt x="551" y="132"/>
                  </a:lnTo>
                  <a:lnTo>
                    <a:pt x="565" y="132"/>
                  </a:lnTo>
                  <a:lnTo>
                    <a:pt x="517" y="81"/>
                  </a:lnTo>
                  <a:lnTo>
                    <a:pt x="560" y="42"/>
                  </a:lnTo>
                  <a:lnTo>
                    <a:pt x="547" y="42"/>
                  </a:lnTo>
                  <a:lnTo>
                    <a:pt x="507" y="78"/>
                  </a:lnTo>
                  <a:lnTo>
                    <a:pt x="507" y="0"/>
                  </a:lnTo>
                  <a:lnTo>
                    <a:pt x="495" y="0"/>
                  </a:lnTo>
                  <a:lnTo>
                    <a:pt x="495" y="132"/>
                  </a:lnTo>
                  <a:close/>
                  <a:moveTo>
                    <a:pt x="583" y="132"/>
                  </a:moveTo>
                  <a:lnTo>
                    <a:pt x="594" y="132"/>
                  </a:lnTo>
                  <a:lnTo>
                    <a:pt x="594" y="0"/>
                  </a:lnTo>
                  <a:lnTo>
                    <a:pt x="583" y="0"/>
                  </a:lnTo>
                  <a:lnTo>
                    <a:pt x="583" y="132"/>
                  </a:lnTo>
                  <a:close/>
                  <a:moveTo>
                    <a:pt x="692" y="42"/>
                  </a:moveTo>
                  <a:lnTo>
                    <a:pt x="681" y="42"/>
                  </a:lnTo>
                  <a:lnTo>
                    <a:pt x="681" y="92"/>
                  </a:lnTo>
                  <a:lnTo>
                    <a:pt x="681" y="97"/>
                  </a:lnTo>
                  <a:lnTo>
                    <a:pt x="680" y="102"/>
                  </a:lnTo>
                  <a:lnTo>
                    <a:pt x="677" y="109"/>
                  </a:lnTo>
                  <a:lnTo>
                    <a:pt x="675" y="113"/>
                  </a:lnTo>
                  <a:lnTo>
                    <a:pt x="671" y="118"/>
                  </a:lnTo>
                  <a:lnTo>
                    <a:pt x="667" y="121"/>
                  </a:lnTo>
                  <a:lnTo>
                    <a:pt x="661" y="123"/>
                  </a:lnTo>
                  <a:lnTo>
                    <a:pt x="654" y="124"/>
                  </a:lnTo>
                  <a:lnTo>
                    <a:pt x="649" y="123"/>
                  </a:lnTo>
                  <a:lnTo>
                    <a:pt x="645" y="122"/>
                  </a:lnTo>
                  <a:lnTo>
                    <a:pt x="641" y="120"/>
                  </a:lnTo>
                  <a:lnTo>
                    <a:pt x="638" y="117"/>
                  </a:lnTo>
                  <a:lnTo>
                    <a:pt x="636" y="113"/>
                  </a:lnTo>
                  <a:lnTo>
                    <a:pt x="635" y="107"/>
                  </a:lnTo>
                  <a:lnTo>
                    <a:pt x="633" y="102"/>
                  </a:lnTo>
                  <a:lnTo>
                    <a:pt x="633" y="96"/>
                  </a:lnTo>
                  <a:lnTo>
                    <a:pt x="633" y="42"/>
                  </a:lnTo>
                  <a:lnTo>
                    <a:pt x="622" y="42"/>
                  </a:lnTo>
                  <a:lnTo>
                    <a:pt x="622" y="99"/>
                  </a:lnTo>
                  <a:lnTo>
                    <a:pt x="622" y="106"/>
                  </a:lnTo>
                  <a:lnTo>
                    <a:pt x="624" y="113"/>
                  </a:lnTo>
                  <a:lnTo>
                    <a:pt x="626" y="119"/>
                  </a:lnTo>
                  <a:lnTo>
                    <a:pt x="629" y="123"/>
                  </a:lnTo>
                  <a:lnTo>
                    <a:pt x="633" y="127"/>
                  </a:lnTo>
                  <a:lnTo>
                    <a:pt x="639" y="131"/>
                  </a:lnTo>
                  <a:lnTo>
                    <a:pt x="645" y="133"/>
                  </a:lnTo>
                  <a:lnTo>
                    <a:pt x="652" y="134"/>
                  </a:lnTo>
                  <a:lnTo>
                    <a:pt x="659" y="133"/>
                  </a:lnTo>
                  <a:lnTo>
                    <a:pt x="665" y="132"/>
                  </a:lnTo>
                  <a:lnTo>
                    <a:pt x="669" y="129"/>
                  </a:lnTo>
                  <a:lnTo>
                    <a:pt x="672" y="127"/>
                  </a:lnTo>
                  <a:lnTo>
                    <a:pt x="678" y="121"/>
                  </a:lnTo>
                  <a:lnTo>
                    <a:pt x="682" y="115"/>
                  </a:lnTo>
                  <a:lnTo>
                    <a:pt x="682" y="132"/>
                  </a:lnTo>
                  <a:lnTo>
                    <a:pt x="692" y="132"/>
                  </a:lnTo>
                  <a:lnTo>
                    <a:pt x="692" y="121"/>
                  </a:lnTo>
                  <a:lnTo>
                    <a:pt x="692" y="111"/>
                  </a:lnTo>
                  <a:lnTo>
                    <a:pt x="692" y="42"/>
                  </a:lnTo>
                  <a:close/>
                  <a:moveTo>
                    <a:pt x="719" y="132"/>
                  </a:moveTo>
                  <a:lnTo>
                    <a:pt x="731" y="132"/>
                  </a:lnTo>
                  <a:lnTo>
                    <a:pt x="731" y="81"/>
                  </a:lnTo>
                  <a:lnTo>
                    <a:pt x="731" y="76"/>
                  </a:lnTo>
                  <a:lnTo>
                    <a:pt x="732" y="71"/>
                  </a:lnTo>
                  <a:lnTo>
                    <a:pt x="734" y="65"/>
                  </a:lnTo>
                  <a:lnTo>
                    <a:pt x="736" y="60"/>
                  </a:lnTo>
                  <a:lnTo>
                    <a:pt x="740" y="55"/>
                  </a:lnTo>
                  <a:lnTo>
                    <a:pt x="744" y="52"/>
                  </a:lnTo>
                  <a:lnTo>
                    <a:pt x="750" y="50"/>
                  </a:lnTo>
                  <a:lnTo>
                    <a:pt x="757" y="49"/>
                  </a:lnTo>
                  <a:lnTo>
                    <a:pt x="762" y="50"/>
                  </a:lnTo>
                  <a:lnTo>
                    <a:pt x="766" y="51"/>
                  </a:lnTo>
                  <a:lnTo>
                    <a:pt x="771" y="53"/>
                  </a:lnTo>
                  <a:lnTo>
                    <a:pt x="774" y="57"/>
                  </a:lnTo>
                  <a:lnTo>
                    <a:pt x="776" y="60"/>
                  </a:lnTo>
                  <a:lnTo>
                    <a:pt x="777" y="66"/>
                  </a:lnTo>
                  <a:lnTo>
                    <a:pt x="778" y="71"/>
                  </a:lnTo>
                  <a:lnTo>
                    <a:pt x="778" y="77"/>
                  </a:lnTo>
                  <a:lnTo>
                    <a:pt x="778" y="132"/>
                  </a:lnTo>
                  <a:lnTo>
                    <a:pt x="789" y="132"/>
                  </a:lnTo>
                  <a:lnTo>
                    <a:pt x="789" y="74"/>
                  </a:lnTo>
                  <a:lnTo>
                    <a:pt x="788" y="67"/>
                  </a:lnTo>
                  <a:lnTo>
                    <a:pt x="787" y="60"/>
                  </a:lnTo>
                  <a:lnTo>
                    <a:pt x="785" y="54"/>
                  </a:lnTo>
                  <a:lnTo>
                    <a:pt x="782" y="50"/>
                  </a:lnTo>
                  <a:lnTo>
                    <a:pt x="778" y="46"/>
                  </a:lnTo>
                  <a:lnTo>
                    <a:pt x="773" y="43"/>
                  </a:lnTo>
                  <a:lnTo>
                    <a:pt x="766" y="40"/>
                  </a:lnTo>
                  <a:lnTo>
                    <a:pt x="759" y="39"/>
                  </a:lnTo>
                  <a:lnTo>
                    <a:pt x="753" y="40"/>
                  </a:lnTo>
                  <a:lnTo>
                    <a:pt x="746" y="42"/>
                  </a:lnTo>
                  <a:lnTo>
                    <a:pt x="742" y="44"/>
                  </a:lnTo>
                  <a:lnTo>
                    <a:pt x="739" y="46"/>
                  </a:lnTo>
                  <a:lnTo>
                    <a:pt x="733" y="52"/>
                  </a:lnTo>
                  <a:lnTo>
                    <a:pt x="730" y="58"/>
                  </a:lnTo>
                  <a:lnTo>
                    <a:pt x="730" y="42"/>
                  </a:lnTo>
                  <a:lnTo>
                    <a:pt x="718" y="42"/>
                  </a:lnTo>
                  <a:lnTo>
                    <a:pt x="719" y="52"/>
                  </a:lnTo>
                  <a:lnTo>
                    <a:pt x="719" y="62"/>
                  </a:lnTo>
                  <a:lnTo>
                    <a:pt x="719" y="132"/>
                  </a:lnTo>
                  <a:close/>
                  <a:moveTo>
                    <a:pt x="824" y="87"/>
                  </a:moveTo>
                  <a:lnTo>
                    <a:pt x="824" y="80"/>
                  </a:lnTo>
                  <a:lnTo>
                    <a:pt x="825" y="73"/>
                  </a:lnTo>
                  <a:lnTo>
                    <a:pt x="826" y="67"/>
                  </a:lnTo>
                  <a:lnTo>
                    <a:pt x="829" y="61"/>
                  </a:lnTo>
                  <a:lnTo>
                    <a:pt x="832" y="56"/>
                  </a:lnTo>
                  <a:lnTo>
                    <a:pt x="838" y="53"/>
                  </a:lnTo>
                  <a:lnTo>
                    <a:pt x="843" y="50"/>
                  </a:lnTo>
                  <a:lnTo>
                    <a:pt x="850" y="49"/>
                  </a:lnTo>
                  <a:lnTo>
                    <a:pt x="857" y="50"/>
                  </a:lnTo>
                  <a:lnTo>
                    <a:pt x="863" y="52"/>
                  </a:lnTo>
                  <a:lnTo>
                    <a:pt x="868" y="55"/>
                  </a:lnTo>
                  <a:lnTo>
                    <a:pt x="871" y="59"/>
                  </a:lnTo>
                  <a:lnTo>
                    <a:pt x="873" y="66"/>
                  </a:lnTo>
                  <a:lnTo>
                    <a:pt x="875" y="72"/>
                  </a:lnTo>
                  <a:lnTo>
                    <a:pt x="876" y="79"/>
                  </a:lnTo>
                  <a:lnTo>
                    <a:pt x="876" y="87"/>
                  </a:lnTo>
                  <a:lnTo>
                    <a:pt x="876" y="93"/>
                  </a:lnTo>
                  <a:lnTo>
                    <a:pt x="875" y="99"/>
                  </a:lnTo>
                  <a:lnTo>
                    <a:pt x="873" y="105"/>
                  </a:lnTo>
                  <a:lnTo>
                    <a:pt x="871" y="111"/>
                  </a:lnTo>
                  <a:lnTo>
                    <a:pt x="867" y="115"/>
                  </a:lnTo>
                  <a:lnTo>
                    <a:pt x="863" y="119"/>
                  </a:lnTo>
                  <a:lnTo>
                    <a:pt x="856" y="121"/>
                  </a:lnTo>
                  <a:lnTo>
                    <a:pt x="849" y="122"/>
                  </a:lnTo>
                  <a:lnTo>
                    <a:pt x="843" y="121"/>
                  </a:lnTo>
                  <a:lnTo>
                    <a:pt x="838" y="119"/>
                  </a:lnTo>
                  <a:lnTo>
                    <a:pt x="833" y="115"/>
                  </a:lnTo>
                  <a:lnTo>
                    <a:pt x="829" y="111"/>
                  </a:lnTo>
                  <a:lnTo>
                    <a:pt x="827" y="105"/>
                  </a:lnTo>
                  <a:lnTo>
                    <a:pt x="825" y="99"/>
                  </a:lnTo>
                  <a:lnTo>
                    <a:pt x="824" y="93"/>
                  </a:lnTo>
                  <a:lnTo>
                    <a:pt x="824" y="87"/>
                  </a:lnTo>
                  <a:close/>
                  <a:moveTo>
                    <a:pt x="888" y="42"/>
                  </a:moveTo>
                  <a:lnTo>
                    <a:pt x="876" y="42"/>
                  </a:lnTo>
                  <a:lnTo>
                    <a:pt x="876" y="52"/>
                  </a:lnTo>
                  <a:lnTo>
                    <a:pt x="873" y="49"/>
                  </a:lnTo>
                  <a:lnTo>
                    <a:pt x="870" y="46"/>
                  </a:lnTo>
                  <a:lnTo>
                    <a:pt x="867" y="44"/>
                  </a:lnTo>
                  <a:lnTo>
                    <a:pt x="864" y="42"/>
                  </a:lnTo>
                  <a:lnTo>
                    <a:pt x="856" y="40"/>
                  </a:lnTo>
                  <a:lnTo>
                    <a:pt x="848" y="39"/>
                  </a:lnTo>
                  <a:lnTo>
                    <a:pt x="840" y="40"/>
                  </a:lnTo>
                  <a:lnTo>
                    <a:pt x="831" y="44"/>
                  </a:lnTo>
                  <a:lnTo>
                    <a:pt x="825" y="48"/>
                  </a:lnTo>
                  <a:lnTo>
                    <a:pt x="820" y="53"/>
                  </a:lnTo>
                  <a:lnTo>
                    <a:pt x="817" y="59"/>
                  </a:lnTo>
                  <a:lnTo>
                    <a:pt x="813" y="68"/>
                  </a:lnTo>
                  <a:lnTo>
                    <a:pt x="812" y="77"/>
                  </a:lnTo>
                  <a:lnTo>
                    <a:pt x="811" y="87"/>
                  </a:lnTo>
                  <a:lnTo>
                    <a:pt x="812" y="94"/>
                  </a:lnTo>
                  <a:lnTo>
                    <a:pt x="813" y="102"/>
                  </a:lnTo>
                  <a:lnTo>
                    <a:pt x="816" y="110"/>
                  </a:lnTo>
                  <a:lnTo>
                    <a:pt x="820" y="116"/>
                  </a:lnTo>
                  <a:lnTo>
                    <a:pt x="825" y="122"/>
                  </a:lnTo>
                  <a:lnTo>
                    <a:pt x="831" y="127"/>
                  </a:lnTo>
                  <a:lnTo>
                    <a:pt x="835" y="128"/>
                  </a:lnTo>
                  <a:lnTo>
                    <a:pt x="840" y="131"/>
                  </a:lnTo>
                  <a:lnTo>
                    <a:pt x="844" y="131"/>
                  </a:lnTo>
                  <a:lnTo>
                    <a:pt x="849" y="132"/>
                  </a:lnTo>
                  <a:lnTo>
                    <a:pt x="853" y="132"/>
                  </a:lnTo>
                  <a:lnTo>
                    <a:pt x="857" y="131"/>
                  </a:lnTo>
                  <a:lnTo>
                    <a:pt x="862" y="129"/>
                  </a:lnTo>
                  <a:lnTo>
                    <a:pt x="865" y="127"/>
                  </a:lnTo>
                  <a:lnTo>
                    <a:pt x="868" y="125"/>
                  </a:lnTo>
                  <a:lnTo>
                    <a:pt x="871" y="122"/>
                  </a:lnTo>
                  <a:lnTo>
                    <a:pt x="874" y="118"/>
                  </a:lnTo>
                  <a:lnTo>
                    <a:pt x="876" y="114"/>
                  </a:lnTo>
                  <a:lnTo>
                    <a:pt x="877" y="114"/>
                  </a:lnTo>
                  <a:lnTo>
                    <a:pt x="876" y="123"/>
                  </a:lnTo>
                  <a:lnTo>
                    <a:pt x="876" y="132"/>
                  </a:lnTo>
                  <a:lnTo>
                    <a:pt x="874" y="139"/>
                  </a:lnTo>
                  <a:lnTo>
                    <a:pt x="872" y="146"/>
                  </a:lnTo>
                  <a:lnTo>
                    <a:pt x="870" y="149"/>
                  </a:lnTo>
                  <a:lnTo>
                    <a:pt x="868" y="151"/>
                  </a:lnTo>
                  <a:lnTo>
                    <a:pt x="866" y="155"/>
                  </a:lnTo>
                  <a:lnTo>
                    <a:pt x="863" y="156"/>
                  </a:lnTo>
                  <a:lnTo>
                    <a:pt x="859" y="158"/>
                  </a:lnTo>
                  <a:lnTo>
                    <a:pt x="855" y="159"/>
                  </a:lnTo>
                  <a:lnTo>
                    <a:pt x="851" y="160"/>
                  </a:lnTo>
                  <a:lnTo>
                    <a:pt x="846" y="160"/>
                  </a:lnTo>
                  <a:lnTo>
                    <a:pt x="839" y="159"/>
                  </a:lnTo>
                  <a:lnTo>
                    <a:pt x="831" y="158"/>
                  </a:lnTo>
                  <a:lnTo>
                    <a:pt x="825" y="156"/>
                  </a:lnTo>
                  <a:lnTo>
                    <a:pt x="820" y="154"/>
                  </a:lnTo>
                  <a:lnTo>
                    <a:pt x="819" y="164"/>
                  </a:lnTo>
                  <a:lnTo>
                    <a:pt x="829" y="167"/>
                  </a:lnTo>
                  <a:lnTo>
                    <a:pt x="846" y="169"/>
                  </a:lnTo>
                  <a:lnTo>
                    <a:pt x="856" y="168"/>
                  </a:lnTo>
                  <a:lnTo>
                    <a:pt x="866" y="166"/>
                  </a:lnTo>
                  <a:lnTo>
                    <a:pt x="872" y="162"/>
                  </a:lnTo>
                  <a:lnTo>
                    <a:pt x="878" y="156"/>
                  </a:lnTo>
                  <a:lnTo>
                    <a:pt x="882" y="149"/>
                  </a:lnTo>
                  <a:lnTo>
                    <a:pt x="886" y="142"/>
                  </a:lnTo>
                  <a:lnTo>
                    <a:pt x="887" y="133"/>
                  </a:lnTo>
                  <a:lnTo>
                    <a:pt x="888" y="124"/>
                  </a:lnTo>
                  <a:lnTo>
                    <a:pt x="888" y="42"/>
                  </a:lnTo>
                  <a:close/>
                  <a:moveTo>
                    <a:pt x="907" y="129"/>
                  </a:moveTo>
                  <a:lnTo>
                    <a:pt x="913" y="132"/>
                  </a:lnTo>
                  <a:lnTo>
                    <a:pt x="919" y="133"/>
                  </a:lnTo>
                  <a:lnTo>
                    <a:pt x="925" y="134"/>
                  </a:lnTo>
                  <a:lnTo>
                    <a:pt x="932" y="134"/>
                  </a:lnTo>
                  <a:lnTo>
                    <a:pt x="937" y="133"/>
                  </a:lnTo>
                  <a:lnTo>
                    <a:pt x="942" y="133"/>
                  </a:lnTo>
                  <a:lnTo>
                    <a:pt x="947" y="131"/>
                  </a:lnTo>
                  <a:lnTo>
                    <a:pt x="953" y="127"/>
                  </a:lnTo>
                  <a:lnTo>
                    <a:pt x="957" y="124"/>
                  </a:lnTo>
                  <a:lnTo>
                    <a:pt x="960" y="120"/>
                  </a:lnTo>
                  <a:lnTo>
                    <a:pt x="962" y="115"/>
                  </a:lnTo>
                  <a:lnTo>
                    <a:pt x="963" y="107"/>
                  </a:lnTo>
                  <a:lnTo>
                    <a:pt x="962" y="103"/>
                  </a:lnTo>
                  <a:lnTo>
                    <a:pt x="961" y="98"/>
                  </a:lnTo>
                  <a:lnTo>
                    <a:pt x="959" y="95"/>
                  </a:lnTo>
                  <a:lnTo>
                    <a:pt x="956" y="91"/>
                  </a:lnTo>
                  <a:lnTo>
                    <a:pt x="948" y="86"/>
                  </a:lnTo>
                  <a:lnTo>
                    <a:pt x="941" y="81"/>
                  </a:lnTo>
                  <a:lnTo>
                    <a:pt x="933" y="77"/>
                  </a:lnTo>
                  <a:lnTo>
                    <a:pt x="925" y="74"/>
                  </a:lnTo>
                  <a:lnTo>
                    <a:pt x="922" y="72"/>
                  </a:lnTo>
                  <a:lnTo>
                    <a:pt x="920" y="70"/>
                  </a:lnTo>
                  <a:lnTo>
                    <a:pt x="919" y="67"/>
                  </a:lnTo>
                  <a:lnTo>
                    <a:pt x="919" y="65"/>
                  </a:lnTo>
                  <a:lnTo>
                    <a:pt x="919" y="60"/>
                  </a:lnTo>
                  <a:lnTo>
                    <a:pt x="920" y="57"/>
                  </a:lnTo>
                  <a:lnTo>
                    <a:pt x="922" y="54"/>
                  </a:lnTo>
                  <a:lnTo>
                    <a:pt x="924" y="52"/>
                  </a:lnTo>
                  <a:lnTo>
                    <a:pt x="931" y="50"/>
                  </a:lnTo>
                  <a:lnTo>
                    <a:pt x="938" y="49"/>
                  </a:lnTo>
                  <a:lnTo>
                    <a:pt x="948" y="50"/>
                  </a:lnTo>
                  <a:lnTo>
                    <a:pt x="958" y="53"/>
                  </a:lnTo>
                  <a:lnTo>
                    <a:pt x="959" y="44"/>
                  </a:lnTo>
                  <a:lnTo>
                    <a:pt x="946" y="40"/>
                  </a:lnTo>
                  <a:lnTo>
                    <a:pt x="937" y="39"/>
                  </a:lnTo>
                  <a:lnTo>
                    <a:pt x="932" y="40"/>
                  </a:lnTo>
                  <a:lnTo>
                    <a:pt x="926" y="42"/>
                  </a:lnTo>
                  <a:lnTo>
                    <a:pt x="921" y="43"/>
                  </a:lnTo>
                  <a:lnTo>
                    <a:pt x="917" y="46"/>
                  </a:lnTo>
                  <a:lnTo>
                    <a:pt x="913" y="49"/>
                  </a:lnTo>
                  <a:lnTo>
                    <a:pt x="910" y="53"/>
                  </a:lnTo>
                  <a:lnTo>
                    <a:pt x="909" y="58"/>
                  </a:lnTo>
                  <a:lnTo>
                    <a:pt x="908" y="65"/>
                  </a:lnTo>
                  <a:lnTo>
                    <a:pt x="908" y="69"/>
                  </a:lnTo>
                  <a:lnTo>
                    <a:pt x="910" y="73"/>
                  </a:lnTo>
                  <a:lnTo>
                    <a:pt x="912" y="76"/>
                  </a:lnTo>
                  <a:lnTo>
                    <a:pt x="914" y="79"/>
                  </a:lnTo>
                  <a:lnTo>
                    <a:pt x="921" y="83"/>
                  </a:lnTo>
                  <a:lnTo>
                    <a:pt x="930" y="88"/>
                  </a:lnTo>
                  <a:lnTo>
                    <a:pt x="937" y="92"/>
                  </a:lnTo>
                  <a:lnTo>
                    <a:pt x="944" y="96"/>
                  </a:lnTo>
                  <a:lnTo>
                    <a:pt x="946" y="98"/>
                  </a:lnTo>
                  <a:lnTo>
                    <a:pt x="948" y="101"/>
                  </a:lnTo>
                  <a:lnTo>
                    <a:pt x="951" y="104"/>
                  </a:lnTo>
                  <a:lnTo>
                    <a:pt x="951" y="107"/>
                  </a:lnTo>
                  <a:lnTo>
                    <a:pt x="951" y="112"/>
                  </a:lnTo>
                  <a:lnTo>
                    <a:pt x="949" y="115"/>
                  </a:lnTo>
                  <a:lnTo>
                    <a:pt x="947" y="118"/>
                  </a:lnTo>
                  <a:lnTo>
                    <a:pt x="944" y="120"/>
                  </a:lnTo>
                  <a:lnTo>
                    <a:pt x="942" y="121"/>
                  </a:lnTo>
                  <a:lnTo>
                    <a:pt x="938" y="123"/>
                  </a:lnTo>
                  <a:lnTo>
                    <a:pt x="935" y="123"/>
                  </a:lnTo>
                  <a:lnTo>
                    <a:pt x="931" y="124"/>
                  </a:lnTo>
                  <a:lnTo>
                    <a:pt x="924" y="123"/>
                  </a:lnTo>
                  <a:lnTo>
                    <a:pt x="918" y="122"/>
                  </a:lnTo>
                  <a:lnTo>
                    <a:pt x="913" y="121"/>
                  </a:lnTo>
                  <a:lnTo>
                    <a:pt x="908" y="118"/>
                  </a:lnTo>
                  <a:lnTo>
                    <a:pt x="907" y="129"/>
                  </a:lnTo>
                  <a:close/>
                  <a:moveTo>
                    <a:pt x="981" y="132"/>
                  </a:moveTo>
                  <a:lnTo>
                    <a:pt x="992" y="132"/>
                  </a:lnTo>
                  <a:lnTo>
                    <a:pt x="992" y="117"/>
                  </a:lnTo>
                  <a:lnTo>
                    <a:pt x="996" y="121"/>
                  </a:lnTo>
                  <a:lnTo>
                    <a:pt x="998" y="124"/>
                  </a:lnTo>
                  <a:lnTo>
                    <a:pt x="1001" y="127"/>
                  </a:lnTo>
                  <a:lnTo>
                    <a:pt x="1004" y="129"/>
                  </a:lnTo>
                  <a:lnTo>
                    <a:pt x="1008" y="132"/>
                  </a:lnTo>
                  <a:lnTo>
                    <a:pt x="1012" y="133"/>
                  </a:lnTo>
                  <a:lnTo>
                    <a:pt x="1016" y="134"/>
                  </a:lnTo>
                  <a:lnTo>
                    <a:pt x="1021" y="134"/>
                  </a:lnTo>
                  <a:lnTo>
                    <a:pt x="1029" y="133"/>
                  </a:lnTo>
                  <a:lnTo>
                    <a:pt x="1036" y="129"/>
                  </a:lnTo>
                  <a:lnTo>
                    <a:pt x="1043" y="125"/>
                  </a:lnTo>
                  <a:lnTo>
                    <a:pt x="1048" y="120"/>
                  </a:lnTo>
                  <a:lnTo>
                    <a:pt x="1052" y="113"/>
                  </a:lnTo>
                  <a:lnTo>
                    <a:pt x="1055" y="105"/>
                  </a:lnTo>
                  <a:lnTo>
                    <a:pt x="1057" y="96"/>
                  </a:lnTo>
                  <a:lnTo>
                    <a:pt x="1057" y="87"/>
                  </a:lnTo>
                  <a:lnTo>
                    <a:pt x="1057" y="77"/>
                  </a:lnTo>
                  <a:lnTo>
                    <a:pt x="1055" y="68"/>
                  </a:lnTo>
                  <a:lnTo>
                    <a:pt x="1053" y="59"/>
                  </a:lnTo>
                  <a:lnTo>
                    <a:pt x="1049" y="53"/>
                  </a:lnTo>
                  <a:lnTo>
                    <a:pt x="1044" y="48"/>
                  </a:lnTo>
                  <a:lnTo>
                    <a:pt x="1037" y="44"/>
                  </a:lnTo>
                  <a:lnTo>
                    <a:pt x="1030" y="40"/>
                  </a:lnTo>
                  <a:lnTo>
                    <a:pt x="1021" y="39"/>
                  </a:lnTo>
                  <a:lnTo>
                    <a:pt x="1014" y="40"/>
                  </a:lnTo>
                  <a:lnTo>
                    <a:pt x="1009" y="42"/>
                  </a:lnTo>
                  <a:lnTo>
                    <a:pt x="1005" y="44"/>
                  </a:lnTo>
                  <a:lnTo>
                    <a:pt x="1001" y="47"/>
                  </a:lnTo>
                  <a:lnTo>
                    <a:pt x="996" y="52"/>
                  </a:lnTo>
                  <a:lnTo>
                    <a:pt x="992" y="57"/>
                  </a:lnTo>
                  <a:lnTo>
                    <a:pt x="992" y="0"/>
                  </a:lnTo>
                  <a:lnTo>
                    <a:pt x="981" y="0"/>
                  </a:lnTo>
                  <a:lnTo>
                    <a:pt x="981" y="132"/>
                  </a:lnTo>
                  <a:close/>
                  <a:moveTo>
                    <a:pt x="1046" y="87"/>
                  </a:moveTo>
                  <a:lnTo>
                    <a:pt x="1045" y="93"/>
                  </a:lnTo>
                  <a:lnTo>
                    <a:pt x="1045" y="100"/>
                  </a:lnTo>
                  <a:lnTo>
                    <a:pt x="1043" y="106"/>
                  </a:lnTo>
                  <a:lnTo>
                    <a:pt x="1040" y="112"/>
                  </a:lnTo>
                  <a:lnTo>
                    <a:pt x="1036" y="117"/>
                  </a:lnTo>
                  <a:lnTo>
                    <a:pt x="1032" y="120"/>
                  </a:lnTo>
                  <a:lnTo>
                    <a:pt x="1026" y="123"/>
                  </a:lnTo>
                  <a:lnTo>
                    <a:pt x="1019" y="124"/>
                  </a:lnTo>
                  <a:lnTo>
                    <a:pt x="1012" y="123"/>
                  </a:lnTo>
                  <a:lnTo>
                    <a:pt x="1006" y="120"/>
                  </a:lnTo>
                  <a:lnTo>
                    <a:pt x="1002" y="117"/>
                  </a:lnTo>
                  <a:lnTo>
                    <a:pt x="999" y="112"/>
                  </a:lnTo>
                  <a:lnTo>
                    <a:pt x="996" y="105"/>
                  </a:lnTo>
                  <a:lnTo>
                    <a:pt x="993" y="99"/>
                  </a:lnTo>
                  <a:lnTo>
                    <a:pt x="992" y="93"/>
                  </a:lnTo>
                  <a:lnTo>
                    <a:pt x="992" y="87"/>
                  </a:lnTo>
                  <a:lnTo>
                    <a:pt x="992" y="80"/>
                  </a:lnTo>
                  <a:lnTo>
                    <a:pt x="993" y="74"/>
                  </a:lnTo>
                  <a:lnTo>
                    <a:pt x="996" y="68"/>
                  </a:lnTo>
                  <a:lnTo>
                    <a:pt x="998" y="61"/>
                  </a:lnTo>
                  <a:lnTo>
                    <a:pt x="1002" y="56"/>
                  </a:lnTo>
                  <a:lnTo>
                    <a:pt x="1006" y="53"/>
                  </a:lnTo>
                  <a:lnTo>
                    <a:pt x="1012" y="50"/>
                  </a:lnTo>
                  <a:lnTo>
                    <a:pt x="1019" y="49"/>
                  </a:lnTo>
                  <a:lnTo>
                    <a:pt x="1026" y="50"/>
                  </a:lnTo>
                  <a:lnTo>
                    <a:pt x="1032" y="53"/>
                  </a:lnTo>
                  <a:lnTo>
                    <a:pt x="1036" y="56"/>
                  </a:lnTo>
                  <a:lnTo>
                    <a:pt x="1040" y="61"/>
                  </a:lnTo>
                  <a:lnTo>
                    <a:pt x="1043" y="67"/>
                  </a:lnTo>
                  <a:lnTo>
                    <a:pt x="1045" y="73"/>
                  </a:lnTo>
                  <a:lnTo>
                    <a:pt x="1045" y="80"/>
                  </a:lnTo>
                  <a:lnTo>
                    <a:pt x="1046" y="87"/>
                  </a:lnTo>
                  <a:close/>
                  <a:moveTo>
                    <a:pt x="1140" y="117"/>
                  </a:moveTo>
                  <a:lnTo>
                    <a:pt x="1135" y="120"/>
                  </a:lnTo>
                  <a:lnTo>
                    <a:pt x="1128" y="122"/>
                  </a:lnTo>
                  <a:lnTo>
                    <a:pt x="1121" y="123"/>
                  </a:lnTo>
                  <a:lnTo>
                    <a:pt x="1115" y="124"/>
                  </a:lnTo>
                  <a:lnTo>
                    <a:pt x="1107" y="123"/>
                  </a:lnTo>
                  <a:lnTo>
                    <a:pt x="1102" y="121"/>
                  </a:lnTo>
                  <a:lnTo>
                    <a:pt x="1097" y="118"/>
                  </a:lnTo>
                  <a:lnTo>
                    <a:pt x="1093" y="114"/>
                  </a:lnTo>
                  <a:lnTo>
                    <a:pt x="1090" y="109"/>
                  </a:lnTo>
                  <a:lnTo>
                    <a:pt x="1088" y="103"/>
                  </a:lnTo>
                  <a:lnTo>
                    <a:pt x="1085" y="97"/>
                  </a:lnTo>
                  <a:lnTo>
                    <a:pt x="1085" y="90"/>
                  </a:lnTo>
                  <a:lnTo>
                    <a:pt x="1146" y="90"/>
                  </a:lnTo>
                  <a:lnTo>
                    <a:pt x="1146" y="84"/>
                  </a:lnTo>
                  <a:lnTo>
                    <a:pt x="1146" y="75"/>
                  </a:lnTo>
                  <a:lnTo>
                    <a:pt x="1144" y="67"/>
                  </a:lnTo>
                  <a:lnTo>
                    <a:pt x="1142" y="59"/>
                  </a:lnTo>
                  <a:lnTo>
                    <a:pt x="1138" y="53"/>
                  </a:lnTo>
                  <a:lnTo>
                    <a:pt x="1134" y="48"/>
                  </a:lnTo>
                  <a:lnTo>
                    <a:pt x="1127" y="44"/>
                  </a:lnTo>
                  <a:lnTo>
                    <a:pt x="1120" y="40"/>
                  </a:lnTo>
                  <a:lnTo>
                    <a:pt x="1111" y="39"/>
                  </a:lnTo>
                  <a:lnTo>
                    <a:pt x="1103" y="40"/>
                  </a:lnTo>
                  <a:lnTo>
                    <a:pt x="1096" y="44"/>
                  </a:lnTo>
                  <a:lnTo>
                    <a:pt x="1089" y="48"/>
                  </a:lnTo>
                  <a:lnTo>
                    <a:pt x="1083" y="53"/>
                  </a:lnTo>
                  <a:lnTo>
                    <a:pt x="1079" y="59"/>
                  </a:lnTo>
                  <a:lnTo>
                    <a:pt x="1076" y="68"/>
                  </a:lnTo>
                  <a:lnTo>
                    <a:pt x="1074" y="77"/>
                  </a:lnTo>
                  <a:lnTo>
                    <a:pt x="1073" y="87"/>
                  </a:lnTo>
                  <a:lnTo>
                    <a:pt x="1074" y="96"/>
                  </a:lnTo>
                  <a:lnTo>
                    <a:pt x="1075" y="105"/>
                  </a:lnTo>
                  <a:lnTo>
                    <a:pt x="1078" y="113"/>
                  </a:lnTo>
                  <a:lnTo>
                    <a:pt x="1082" y="120"/>
                  </a:lnTo>
                  <a:lnTo>
                    <a:pt x="1088" y="125"/>
                  </a:lnTo>
                  <a:lnTo>
                    <a:pt x="1095" y="129"/>
                  </a:lnTo>
                  <a:lnTo>
                    <a:pt x="1103" y="133"/>
                  </a:lnTo>
                  <a:lnTo>
                    <a:pt x="1114" y="134"/>
                  </a:lnTo>
                  <a:lnTo>
                    <a:pt x="1120" y="133"/>
                  </a:lnTo>
                  <a:lnTo>
                    <a:pt x="1127" y="133"/>
                  </a:lnTo>
                  <a:lnTo>
                    <a:pt x="1134" y="131"/>
                  </a:lnTo>
                  <a:lnTo>
                    <a:pt x="1140" y="128"/>
                  </a:lnTo>
                  <a:lnTo>
                    <a:pt x="1140" y="117"/>
                  </a:lnTo>
                  <a:close/>
                  <a:moveTo>
                    <a:pt x="1085" y="80"/>
                  </a:moveTo>
                  <a:lnTo>
                    <a:pt x="1085" y="75"/>
                  </a:lnTo>
                  <a:lnTo>
                    <a:pt x="1088" y="69"/>
                  </a:lnTo>
                  <a:lnTo>
                    <a:pt x="1090" y="64"/>
                  </a:lnTo>
                  <a:lnTo>
                    <a:pt x="1093" y="59"/>
                  </a:lnTo>
                  <a:lnTo>
                    <a:pt x="1096" y="55"/>
                  </a:lnTo>
                  <a:lnTo>
                    <a:pt x="1100" y="52"/>
                  </a:lnTo>
                  <a:lnTo>
                    <a:pt x="1105" y="50"/>
                  </a:lnTo>
                  <a:lnTo>
                    <a:pt x="1112" y="49"/>
                  </a:lnTo>
                  <a:lnTo>
                    <a:pt x="1117" y="50"/>
                  </a:lnTo>
                  <a:lnTo>
                    <a:pt x="1122" y="52"/>
                  </a:lnTo>
                  <a:lnTo>
                    <a:pt x="1126" y="55"/>
                  </a:lnTo>
                  <a:lnTo>
                    <a:pt x="1129" y="59"/>
                  </a:lnTo>
                  <a:lnTo>
                    <a:pt x="1132" y="64"/>
                  </a:lnTo>
                  <a:lnTo>
                    <a:pt x="1134" y="69"/>
                  </a:lnTo>
                  <a:lnTo>
                    <a:pt x="1134" y="74"/>
                  </a:lnTo>
                  <a:lnTo>
                    <a:pt x="1135" y="80"/>
                  </a:lnTo>
                  <a:lnTo>
                    <a:pt x="1085" y="80"/>
                  </a:lnTo>
                  <a:close/>
                  <a:moveTo>
                    <a:pt x="1167" y="132"/>
                  </a:moveTo>
                  <a:lnTo>
                    <a:pt x="1179" y="132"/>
                  </a:lnTo>
                  <a:lnTo>
                    <a:pt x="1179" y="88"/>
                  </a:lnTo>
                  <a:lnTo>
                    <a:pt x="1179" y="81"/>
                  </a:lnTo>
                  <a:lnTo>
                    <a:pt x="1180" y="75"/>
                  </a:lnTo>
                  <a:lnTo>
                    <a:pt x="1181" y="69"/>
                  </a:lnTo>
                  <a:lnTo>
                    <a:pt x="1183" y="64"/>
                  </a:lnTo>
                  <a:lnTo>
                    <a:pt x="1186" y="58"/>
                  </a:lnTo>
                  <a:lnTo>
                    <a:pt x="1190" y="54"/>
                  </a:lnTo>
                  <a:lnTo>
                    <a:pt x="1195" y="52"/>
                  </a:lnTo>
                  <a:lnTo>
                    <a:pt x="1201" y="51"/>
                  </a:lnTo>
                  <a:lnTo>
                    <a:pt x="1205" y="52"/>
                  </a:lnTo>
                  <a:lnTo>
                    <a:pt x="1209" y="52"/>
                  </a:lnTo>
                  <a:lnTo>
                    <a:pt x="1209" y="40"/>
                  </a:lnTo>
                  <a:lnTo>
                    <a:pt x="1206" y="40"/>
                  </a:lnTo>
                  <a:lnTo>
                    <a:pt x="1202" y="39"/>
                  </a:lnTo>
                  <a:lnTo>
                    <a:pt x="1197" y="40"/>
                  </a:lnTo>
                  <a:lnTo>
                    <a:pt x="1193" y="42"/>
                  </a:lnTo>
                  <a:lnTo>
                    <a:pt x="1190" y="44"/>
                  </a:lnTo>
                  <a:lnTo>
                    <a:pt x="1187" y="46"/>
                  </a:lnTo>
                  <a:lnTo>
                    <a:pt x="1182" y="52"/>
                  </a:lnTo>
                  <a:lnTo>
                    <a:pt x="1179" y="59"/>
                  </a:lnTo>
                  <a:lnTo>
                    <a:pt x="1178" y="59"/>
                  </a:lnTo>
                  <a:lnTo>
                    <a:pt x="1178" y="42"/>
                  </a:lnTo>
                  <a:lnTo>
                    <a:pt x="1167" y="42"/>
                  </a:lnTo>
                  <a:lnTo>
                    <a:pt x="1167" y="51"/>
                  </a:lnTo>
                  <a:lnTo>
                    <a:pt x="1167" y="61"/>
                  </a:lnTo>
                  <a:lnTo>
                    <a:pt x="1167" y="132"/>
                  </a:lnTo>
                  <a:close/>
                  <a:moveTo>
                    <a:pt x="1277" y="132"/>
                  </a:moveTo>
                  <a:lnTo>
                    <a:pt x="1288" y="132"/>
                  </a:lnTo>
                  <a:lnTo>
                    <a:pt x="1287" y="122"/>
                  </a:lnTo>
                  <a:lnTo>
                    <a:pt x="1287" y="113"/>
                  </a:lnTo>
                  <a:lnTo>
                    <a:pt x="1287" y="73"/>
                  </a:lnTo>
                  <a:lnTo>
                    <a:pt x="1286" y="65"/>
                  </a:lnTo>
                  <a:lnTo>
                    <a:pt x="1285" y="58"/>
                  </a:lnTo>
                  <a:lnTo>
                    <a:pt x="1283" y="52"/>
                  </a:lnTo>
                  <a:lnTo>
                    <a:pt x="1280" y="48"/>
                  </a:lnTo>
                  <a:lnTo>
                    <a:pt x="1276" y="44"/>
                  </a:lnTo>
                  <a:lnTo>
                    <a:pt x="1270" y="42"/>
                  </a:lnTo>
                  <a:lnTo>
                    <a:pt x="1263" y="40"/>
                  </a:lnTo>
                  <a:lnTo>
                    <a:pt x="1256" y="39"/>
                  </a:lnTo>
                  <a:lnTo>
                    <a:pt x="1250" y="40"/>
                  </a:lnTo>
                  <a:lnTo>
                    <a:pt x="1242" y="42"/>
                  </a:lnTo>
                  <a:lnTo>
                    <a:pt x="1235" y="44"/>
                  </a:lnTo>
                  <a:lnTo>
                    <a:pt x="1230" y="46"/>
                  </a:lnTo>
                  <a:lnTo>
                    <a:pt x="1230" y="56"/>
                  </a:lnTo>
                  <a:lnTo>
                    <a:pt x="1236" y="53"/>
                  </a:lnTo>
                  <a:lnTo>
                    <a:pt x="1242" y="51"/>
                  </a:lnTo>
                  <a:lnTo>
                    <a:pt x="1249" y="50"/>
                  </a:lnTo>
                  <a:lnTo>
                    <a:pt x="1256" y="49"/>
                  </a:lnTo>
                  <a:lnTo>
                    <a:pt x="1261" y="50"/>
                  </a:lnTo>
                  <a:lnTo>
                    <a:pt x="1265" y="51"/>
                  </a:lnTo>
                  <a:lnTo>
                    <a:pt x="1269" y="52"/>
                  </a:lnTo>
                  <a:lnTo>
                    <a:pt x="1272" y="55"/>
                  </a:lnTo>
                  <a:lnTo>
                    <a:pt x="1274" y="58"/>
                  </a:lnTo>
                  <a:lnTo>
                    <a:pt x="1275" y="62"/>
                  </a:lnTo>
                  <a:lnTo>
                    <a:pt x="1276" y="67"/>
                  </a:lnTo>
                  <a:lnTo>
                    <a:pt x="1276" y="72"/>
                  </a:lnTo>
                  <a:lnTo>
                    <a:pt x="1276" y="77"/>
                  </a:lnTo>
                  <a:lnTo>
                    <a:pt x="1274" y="77"/>
                  </a:lnTo>
                  <a:lnTo>
                    <a:pt x="1265" y="77"/>
                  </a:lnTo>
                  <a:lnTo>
                    <a:pt x="1256" y="77"/>
                  </a:lnTo>
                  <a:lnTo>
                    <a:pt x="1247" y="79"/>
                  </a:lnTo>
                  <a:lnTo>
                    <a:pt x="1238" y="81"/>
                  </a:lnTo>
                  <a:lnTo>
                    <a:pt x="1234" y="83"/>
                  </a:lnTo>
                  <a:lnTo>
                    <a:pt x="1230" y="86"/>
                  </a:lnTo>
                  <a:lnTo>
                    <a:pt x="1227" y="88"/>
                  </a:lnTo>
                  <a:lnTo>
                    <a:pt x="1225" y="91"/>
                  </a:lnTo>
                  <a:lnTo>
                    <a:pt x="1223" y="94"/>
                  </a:lnTo>
                  <a:lnTo>
                    <a:pt x="1220" y="98"/>
                  </a:lnTo>
                  <a:lnTo>
                    <a:pt x="1219" y="103"/>
                  </a:lnTo>
                  <a:lnTo>
                    <a:pt x="1219" y="109"/>
                  </a:lnTo>
                  <a:lnTo>
                    <a:pt x="1219" y="112"/>
                  </a:lnTo>
                  <a:lnTo>
                    <a:pt x="1220" y="116"/>
                  </a:lnTo>
                  <a:lnTo>
                    <a:pt x="1222" y="120"/>
                  </a:lnTo>
                  <a:lnTo>
                    <a:pt x="1225" y="124"/>
                  </a:lnTo>
                  <a:lnTo>
                    <a:pt x="1228" y="127"/>
                  </a:lnTo>
                  <a:lnTo>
                    <a:pt x="1233" y="131"/>
                  </a:lnTo>
                  <a:lnTo>
                    <a:pt x="1240" y="133"/>
                  </a:lnTo>
                  <a:lnTo>
                    <a:pt x="1249" y="134"/>
                  </a:lnTo>
                  <a:lnTo>
                    <a:pt x="1253" y="134"/>
                  </a:lnTo>
                  <a:lnTo>
                    <a:pt x="1257" y="133"/>
                  </a:lnTo>
                  <a:lnTo>
                    <a:pt x="1261" y="131"/>
                  </a:lnTo>
                  <a:lnTo>
                    <a:pt x="1265" y="129"/>
                  </a:lnTo>
                  <a:lnTo>
                    <a:pt x="1269" y="126"/>
                  </a:lnTo>
                  <a:lnTo>
                    <a:pt x="1272" y="124"/>
                  </a:lnTo>
                  <a:lnTo>
                    <a:pt x="1275" y="121"/>
                  </a:lnTo>
                  <a:lnTo>
                    <a:pt x="1277" y="117"/>
                  </a:lnTo>
                  <a:lnTo>
                    <a:pt x="1277" y="132"/>
                  </a:lnTo>
                  <a:close/>
                  <a:moveTo>
                    <a:pt x="1276" y="92"/>
                  </a:moveTo>
                  <a:lnTo>
                    <a:pt x="1276" y="96"/>
                  </a:lnTo>
                  <a:lnTo>
                    <a:pt x="1276" y="101"/>
                  </a:lnTo>
                  <a:lnTo>
                    <a:pt x="1275" y="106"/>
                  </a:lnTo>
                  <a:lnTo>
                    <a:pt x="1273" y="112"/>
                  </a:lnTo>
                  <a:lnTo>
                    <a:pt x="1270" y="116"/>
                  </a:lnTo>
                  <a:lnTo>
                    <a:pt x="1264" y="120"/>
                  </a:lnTo>
                  <a:lnTo>
                    <a:pt x="1261" y="122"/>
                  </a:lnTo>
                  <a:lnTo>
                    <a:pt x="1258" y="123"/>
                  </a:lnTo>
                  <a:lnTo>
                    <a:pt x="1254" y="123"/>
                  </a:lnTo>
                  <a:lnTo>
                    <a:pt x="1250" y="124"/>
                  </a:lnTo>
                  <a:lnTo>
                    <a:pt x="1246" y="124"/>
                  </a:lnTo>
                  <a:lnTo>
                    <a:pt x="1242" y="123"/>
                  </a:lnTo>
                  <a:lnTo>
                    <a:pt x="1239" y="122"/>
                  </a:lnTo>
                  <a:lnTo>
                    <a:pt x="1236" y="120"/>
                  </a:lnTo>
                  <a:lnTo>
                    <a:pt x="1234" y="118"/>
                  </a:lnTo>
                  <a:lnTo>
                    <a:pt x="1233" y="115"/>
                  </a:lnTo>
                  <a:lnTo>
                    <a:pt x="1232" y="112"/>
                  </a:lnTo>
                  <a:lnTo>
                    <a:pt x="1231" y="107"/>
                  </a:lnTo>
                  <a:lnTo>
                    <a:pt x="1231" y="104"/>
                  </a:lnTo>
                  <a:lnTo>
                    <a:pt x="1232" y="101"/>
                  </a:lnTo>
                  <a:lnTo>
                    <a:pt x="1233" y="98"/>
                  </a:lnTo>
                  <a:lnTo>
                    <a:pt x="1235" y="96"/>
                  </a:lnTo>
                  <a:lnTo>
                    <a:pt x="1239" y="93"/>
                  </a:lnTo>
                  <a:lnTo>
                    <a:pt x="1245" y="90"/>
                  </a:lnTo>
                  <a:lnTo>
                    <a:pt x="1252" y="88"/>
                  </a:lnTo>
                  <a:lnTo>
                    <a:pt x="1258" y="87"/>
                  </a:lnTo>
                  <a:lnTo>
                    <a:pt x="1265" y="87"/>
                  </a:lnTo>
                  <a:lnTo>
                    <a:pt x="1273" y="87"/>
                  </a:lnTo>
                  <a:lnTo>
                    <a:pt x="1276" y="87"/>
                  </a:lnTo>
                  <a:lnTo>
                    <a:pt x="1276" y="92"/>
                  </a:lnTo>
                  <a:close/>
                  <a:moveTo>
                    <a:pt x="1352" y="42"/>
                  </a:moveTo>
                  <a:lnTo>
                    <a:pt x="1331" y="42"/>
                  </a:lnTo>
                  <a:lnTo>
                    <a:pt x="1331" y="16"/>
                  </a:lnTo>
                  <a:lnTo>
                    <a:pt x="1321" y="21"/>
                  </a:lnTo>
                  <a:lnTo>
                    <a:pt x="1321" y="42"/>
                  </a:lnTo>
                  <a:lnTo>
                    <a:pt x="1303" y="42"/>
                  </a:lnTo>
                  <a:lnTo>
                    <a:pt x="1303" y="51"/>
                  </a:lnTo>
                  <a:lnTo>
                    <a:pt x="1321" y="51"/>
                  </a:lnTo>
                  <a:lnTo>
                    <a:pt x="1321" y="103"/>
                  </a:lnTo>
                  <a:lnTo>
                    <a:pt x="1321" y="110"/>
                  </a:lnTo>
                  <a:lnTo>
                    <a:pt x="1321" y="115"/>
                  </a:lnTo>
                  <a:lnTo>
                    <a:pt x="1322" y="120"/>
                  </a:lnTo>
                  <a:lnTo>
                    <a:pt x="1323" y="124"/>
                  </a:lnTo>
                  <a:lnTo>
                    <a:pt x="1326" y="128"/>
                  </a:lnTo>
                  <a:lnTo>
                    <a:pt x="1329" y="132"/>
                  </a:lnTo>
                  <a:lnTo>
                    <a:pt x="1335" y="133"/>
                  </a:lnTo>
                  <a:lnTo>
                    <a:pt x="1341" y="134"/>
                  </a:lnTo>
                  <a:lnTo>
                    <a:pt x="1349" y="133"/>
                  </a:lnTo>
                  <a:lnTo>
                    <a:pt x="1354" y="131"/>
                  </a:lnTo>
                  <a:lnTo>
                    <a:pt x="1353" y="122"/>
                  </a:lnTo>
                  <a:lnTo>
                    <a:pt x="1349" y="123"/>
                  </a:lnTo>
                  <a:lnTo>
                    <a:pt x="1344" y="124"/>
                  </a:lnTo>
                  <a:lnTo>
                    <a:pt x="1341" y="123"/>
                  </a:lnTo>
                  <a:lnTo>
                    <a:pt x="1338" y="123"/>
                  </a:lnTo>
                  <a:lnTo>
                    <a:pt x="1336" y="121"/>
                  </a:lnTo>
                  <a:lnTo>
                    <a:pt x="1335" y="120"/>
                  </a:lnTo>
                  <a:lnTo>
                    <a:pt x="1332" y="115"/>
                  </a:lnTo>
                  <a:lnTo>
                    <a:pt x="1331" y="110"/>
                  </a:lnTo>
                  <a:lnTo>
                    <a:pt x="1331" y="51"/>
                  </a:lnTo>
                  <a:lnTo>
                    <a:pt x="1352" y="51"/>
                  </a:lnTo>
                  <a:lnTo>
                    <a:pt x="1352" y="42"/>
                  </a:lnTo>
                  <a:close/>
                  <a:moveTo>
                    <a:pt x="1441" y="42"/>
                  </a:moveTo>
                  <a:lnTo>
                    <a:pt x="1431" y="42"/>
                  </a:lnTo>
                  <a:lnTo>
                    <a:pt x="1431" y="92"/>
                  </a:lnTo>
                  <a:lnTo>
                    <a:pt x="1431" y="97"/>
                  </a:lnTo>
                  <a:lnTo>
                    <a:pt x="1430" y="102"/>
                  </a:lnTo>
                  <a:lnTo>
                    <a:pt x="1428" y="109"/>
                  </a:lnTo>
                  <a:lnTo>
                    <a:pt x="1424" y="113"/>
                  </a:lnTo>
                  <a:lnTo>
                    <a:pt x="1421" y="118"/>
                  </a:lnTo>
                  <a:lnTo>
                    <a:pt x="1417" y="121"/>
                  </a:lnTo>
                  <a:lnTo>
                    <a:pt x="1411" y="123"/>
                  </a:lnTo>
                  <a:lnTo>
                    <a:pt x="1405" y="124"/>
                  </a:lnTo>
                  <a:lnTo>
                    <a:pt x="1398" y="123"/>
                  </a:lnTo>
                  <a:lnTo>
                    <a:pt x="1394" y="122"/>
                  </a:lnTo>
                  <a:lnTo>
                    <a:pt x="1391" y="120"/>
                  </a:lnTo>
                  <a:lnTo>
                    <a:pt x="1388" y="117"/>
                  </a:lnTo>
                  <a:lnTo>
                    <a:pt x="1386" y="113"/>
                  </a:lnTo>
                  <a:lnTo>
                    <a:pt x="1384" y="107"/>
                  </a:lnTo>
                  <a:lnTo>
                    <a:pt x="1384" y="102"/>
                  </a:lnTo>
                  <a:lnTo>
                    <a:pt x="1383" y="96"/>
                  </a:lnTo>
                  <a:lnTo>
                    <a:pt x="1383" y="42"/>
                  </a:lnTo>
                  <a:lnTo>
                    <a:pt x="1372" y="42"/>
                  </a:lnTo>
                  <a:lnTo>
                    <a:pt x="1372" y="99"/>
                  </a:lnTo>
                  <a:lnTo>
                    <a:pt x="1372" y="106"/>
                  </a:lnTo>
                  <a:lnTo>
                    <a:pt x="1373" y="113"/>
                  </a:lnTo>
                  <a:lnTo>
                    <a:pt x="1375" y="119"/>
                  </a:lnTo>
                  <a:lnTo>
                    <a:pt x="1378" y="123"/>
                  </a:lnTo>
                  <a:lnTo>
                    <a:pt x="1383" y="127"/>
                  </a:lnTo>
                  <a:lnTo>
                    <a:pt x="1388" y="131"/>
                  </a:lnTo>
                  <a:lnTo>
                    <a:pt x="1395" y="133"/>
                  </a:lnTo>
                  <a:lnTo>
                    <a:pt x="1403" y="134"/>
                  </a:lnTo>
                  <a:lnTo>
                    <a:pt x="1409" y="133"/>
                  </a:lnTo>
                  <a:lnTo>
                    <a:pt x="1414" y="132"/>
                  </a:lnTo>
                  <a:lnTo>
                    <a:pt x="1418" y="129"/>
                  </a:lnTo>
                  <a:lnTo>
                    <a:pt x="1422" y="127"/>
                  </a:lnTo>
                  <a:lnTo>
                    <a:pt x="1428" y="121"/>
                  </a:lnTo>
                  <a:lnTo>
                    <a:pt x="1431" y="115"/>
                  </a:lnTo>
                  <a:lnTo>
                    <a:pt x="1432" y="115"/>
                  </a:lnTo>
                  <a:lnTo>
                    <a:pt x="1432" y="132"/>
                  </a:lnTo>
                  <a:lnTo>
                    <a:pt x="1442" y="132"/>
                  </a:lnTo>
                  <a:lnTo>
                    <a:pt x="1441" y="121"/>
                  </a:lnTo>
                  <a:lnTo>
                    <a:pt x="1441" y="111"/>
                  </a:lnTo>
                  <a:lnTo>
                    <a:pt x="1441" y="42"/>
                  </a:lnTo>
                  <a:close/>
                  <a:moveTo>
                    <a:pt x="1469" y="132"/>
                  </a:moveTo>
                  <a:lnTo>
                    <a:pt x="1480" y="132"/>
                  </a:lnTo>
                  <a:lnTo>
                    <a:pt x="1480" y="81"/>
                  </a:lnTo>
                  <a:lnTo>
                    <a:pt x="1481" y="76"/>
                  </a:lnTo>
                  <a:lnTo>
                    <a:pt x="1482" y="71"/>
                  </a:lnTo>
                  <a:lnTo>
                    <a:pt x="1483" y="65"/>
                  </a:lnTo>
                  <a:lnTo>
                    <a:pt x="1486" y="60"/>
                  </a:lnTo>
                  <a:lnTo>
                    <a:pt x="1489" y="55"/>
                  </a:lnTo>
                  <a:lnTo>
                    <a:pt x="1495" y="52"/>
                  </a:lnTo>
                  <a:lnTo>
                    <a:pt x="1500" y="50"/>
                  </a:lnTo>
                  <a:lnTo>
                    <a:pt x="1507" y="49"/>
                  </a:lnTo>
                  <a:lnTo>
                    <a:pt x="1512" y="50"/>
                  </a:lnTo>
                  <a:lnTo>
                    <a:pt x="1517" y="51"/>
                  </a:lnTo>
                  <a:lnTo>
                    <a:pt x="1520" y="53"/>
                  </a:lnTo>
                  <a:lnTo>
                    <a:pt x="1523" y="57"/>
                  </a:lnTo>
                  <a:lnTo>
                    <a:pt x="1525" y="60"/>
                  </a:lnTo>
                  <a:lnTo>
                    <a:pt x="1527" y="66"/>
                  </a:lnTo>
                  <a:lnTo>
                    <a:pt x="1528" y="71"/>
                  </a:lnTo>
                  <a:lnTo>
                    <a:pt x="1528" y="77"/>
                  </a:lnTo>
                  <a:lnTo>
                    <a:pt x="1528" y="132"/>
                  </a:lnTo>
                  <a:lnTo>
                    <a:pt x="1539" y="132"/>
                  </a:lnTo>
                  <a:lnTo>
                    <a:pt x="1539" y="74"/>
                  </a:lnTo>
                  <a:lnTo>
                    <a:pt x="1539" y="67"/>
                  </a:lnTo>
                  <a:lnTo>
                    <a:pt x="1537" y="60"/>
                  </a:lnTo>
                  <a:lnTo>
                    <a:pt x="1535" y="54"/>
                  </a:lnTo>
                  <a:lnTo>
                    <a:pt x="1532" y="50"/>
                  </a:lnTo>
                  <a:lnTo>
                    <a:pt x="1528" y="46"/>
                  </a:lnTo>
                  <a:lnTo>
                    <a:pt x="1523" y="43"/>
                  </a:lnTo>
                  <a:lnTo>
                    <a:pt x="1517" y="40"/>
                  </a:lnTo>
                  <a:lnTo>
                    <a:pt x="1508" y="39"/>
                  </a:lnTo>
                  <a:lnTo>
                    <a:pt x="1502" y="40"/>
                  </a:lnTo>
                  <a:lnTo>
                    <a:pt x="1497" y="42"/>
                  </a:lnTo>
                  <a:lnTo>
                    <a:pt x="1493" y="44"/>
                  </a:lnTo>
                  <a:lnTo>
                    <a:pt x="1488" y="46"/>
                  </a:lnTo>
                  <a:lnTo>
                    <a:pt x="1483" y="52"/>
                  </a:lnTo>
                  <a:lnTo>
                    <a:pt x="1480" y="58"/>
                  </a:lnTo>
                  <a:lnTo>
                    <a:pt x="1479" y="58"/>
                  </a:lnTo>
                  <a:lnTo>
                    <a:pt x="1479" y="42"/>
                  </a:lnTo>
                  <a:lnTo>
                    <a:pt x="1468" y="42"/>
                  </a:lnTo>
                  <a:lnTo>
                    <a:pt x="1469" y="52"/>
                  </a:lnTo>
                  <a:lnTo>
                    <a:pt x="1469" y="62"/>
                  </a:lnTo>
                  <a:lnTo>
                    <a:pt x="1469" y="132"/>
                  </a:lnTo>
                  <a:close/>
                  <a:moveTo>
                    <a:pt x="1573" y="87"/>
                  </a:moveTo>
                  <a:lnTo>
                    <a:pt x="1574" y="80"/>
                  </a:lnTo>
                  <a:lnTo>
                    <a:pt x="1575" y="73"/>
                  </a:lnTo>
                  <a:lnTo>
                    <a:pt x="1576" y="67"/>
                  </a:lnTo>
                  <a:lnTo>
                    <a:pt x="1579" y="61"/>
                  </a:lnTo>
                  <a:lnTo>
                    <a:pt x="1582" y="56"/>
                  </a:lnTo>
                  <a:lnTo>
                    <a:pt x="1587" y="53"/>
                  </a:lnTo>
                  <a:lnTo>
                    <a:pt x="1593" y="50"/>
                  </a:lnTo>
                  <a:lnTo>
                    <a:pt x="1600" y="49"/>
                  </a:lnTo>
                  <a:lnTo>
                    <a:pt x="1607" y="50"/>
                  </a:lnTo>
                  <a:lnTo>
                    <a:pt x="1613" y="52"/>
                  </a:lnTo>
                  <a:lnTo>
                    <a:pt x="1617" y="55"/>
                  </a:lnTo>
                  <a:lnTo>
                    <a:pt x="1621" y="59"/>
                  </a:lnTo>
                  <a:lnTo>
                    <a:pt x="1623" y="66"/>
                  </a:lnTo>
                  <a:lnTo>
                    <a:pt x="1625" y="72"/>
                  </a:lnTo>
                  <a:lnTo>
                    <a:pt x="1626" y="79"/>
                  </a:lnTo>
                  <a:lnTo>
                    <a:pt x="1626" y="87"/>
                  </a:lnTo>
                  <a:lnTo>
                    <a:pt x="1626" y="93"/>
                  </a:lnTo>
                  <a:lnTo>
                    <a:pt x="1625" y="99"/>
                  </a:lnTo>
                  <a:lnTo>
                    <a:pt x="1623" y="105"/>
                  </a:lnTo>
                  <a:lnTo>
                    <a:pt x="1620" y="111"/>
                  </a:lnTo>
                  <a:lnTo>
                    <a:pt x="1617" y="115"/>
                  </a:lnTo>
                  <a:lnTo>
                    <a:pt x="1612" y="119"/>
                  </a:lnTo>
                  <a:lnTo>
                    <a:pt x="1607" y="121"/>
                  </a:lnTo>
                  <a:lnTo>
                    <a:pt x="1599" y="122"/>
                  </a:lnTo>
                  <a:lnTo>
                    <a:pt x="1593" y="121"/>
                  </a:lnTo>
                  <a:lnTo>
                    <a:pt x="1588" y="119"/>
                  </a:lnTo>
                  <a:lnTo>
                    <a:pt x="1582" y="115"/>
                  </a:lnTo>
                  <a:lnTo>
                    <a:pt x="1579" y="111"/>
                  </a:lnTo>
                  <a:lnTo>
                    <a:pt x="1576" y="105"/>
                  </a:lnTo>
                  <a:lnTo>
                    <a:pt x="1575" y="99"/>
                  </a:lnTo>
                  <a:lnTo>
                    <a:pt x="1574" y="93"/>
                  </a:lnTo>
                  <a:lnTo>
                    <a:pt x="1573" y="87"/>
                  </a:lnTo>
                  <a:close/>
                  <a:moveTo>
                    <a:pt x="1638" y="42"/>
                  </a:moveTo>
                  <a:lnTo>
                    <a:pt x="1626" y="42"/>
                  </a:lnTo>
                  <a:lnTo>
                    <a:pt x="1626" y="52"/>
                  </a:lnTo>
                  <a:lnTo>
                    <a:pt x="1623" y="49"/>
                  </a:lnTo>
                  <a:lnTo>
                    <a:pt x="1620" y="46"/>
                  </a:lnTo>
                  <a:lnTo>
                    <a:pt x="1617" y="44"/>
                  </a:lnTo>
                  <a:lnTo>
                    <a:pt x="1614" y="42"/>
                  </a:lnTo>
                  <a:lnTo>
                    <a:pt x="1607" y="40"/>
                  </a:lnTo>
                  <a:lnTo>
                    <a:pt x="1598" y="39"/>
                  </a:lnTo>
                  <a:lnTo>
                    <a:pt x="1589" y="40"/>
                  </a:lnTo>
                  <a:lnTo>
                    <a:pt x="1581" y="44"/>
                  </a:lnTo>
                  <a:lnTo>
                    <a:pt x="1575" y="48"/>
                  </a:lnTo>
                  <a:lnTo>
                    <a:pt x="1570" y="53"/>
                  </a:lnTo>
                  <a:lnTo>
                    <a:pt x="1566" y="59"/>
                  </a:lnTo>
                  <a:lnTo>
                    <a:pt x="1564" y="68"/>
                  </a:lnTo>
                  <a:lnTo>
                    <a:pt x="1562" y="77"/>
                  </a:lnTo>
                  <a:lnTo>
                    <a:pt x="1562" y="87"/>
                  </a:lnTo>
                  <a:lnTo>
                    <a:pt x="1562" y="94"/>
                  </a:lnTo>
                  <a:lnTo>
                    <a:pt x="1564" y="102"/>
                  </a:lnTo>
                  <a:lnTo>
                    <a:pt x="1566" y="110"/>
                  </a:lnTo>
                  <a:lnTo>
                    <a:pt x="1570" y="116"/>
                  </a:lnTo>
                  <a:lnTo>
                    <a:pt x="1574" y="122"/>
                  </a:lnTo>
                  <a:lnTo>
                    <a:pt x="1581" y="127"/>
                  </a:lnTo>
                  <a:lnTo>
                    <a:pt x="1585" y="128"/>
                  </a:lnTo>
                  <a:lnTo>
                    <a:pt x="1590" y="131"/>
                  </a:lnTo>
                  <a:lnTo>
                    <a:pt x="1594" y="131"/>
                  </a:lnTo>
                  <a:lnTo>
                    <a:pt x="1599" y="132"/>
                  </a:lnTo>
                  <a:lnTo>
                    <a:pt x="1603" y="132"/>
                  </a:lnTo>
                  <a:lnTo>
                    <a:pt x="1608" y="131"/>
                  </a:lnTo>
                  <a:lnTo>
                    <a:pt x="1611" y="129"/>
                  </a:lnTo>
                  <a:lnTo>
                    <a:pt x="1615" y="127"/>
                  </a:lnTo>
                  <a:lnTo>
                    <a:pt x="1618" y="125"/>
                  </a:lnTo>
                  <a:lnTo>
                    <a:pt x="1621" y="122"/>
                  </a:lnTo>
                  <a:lnTo>
                    <a:pt x="1624" y="118"/>
                  </a:lnTo>
                  <a:lnTo>
                    <a:pt x="1626" y="114"/>
                  </a:lnTo>
                  <a:lnTo>
                    <a:pt x="1626" y="123"/>
                  </a:lnTo>
                  <a:lnTo>
                    <a:pt x="1625" y="132"/>
                  </a:lnTo>
                  <a:lnTo>
                    <a:pt x="1624" y="139"/>
                  </a:lnTo>
                  <a:lnTo>
                    <a:pt x="1622" y="146"/>
                  </a:lnTo>
                  <a:lnTo>
                    <a:pt x="1620" y="149"/>
                  </a:lnTo>
                  <a:lnTo>
                    <a:pt x="1618" y="151"/>
                  </a:lnTo>
                  <a:lnTo>
                    <a:pt x="1616" y="155"/>
                  </a:lnTo>
                  <a:lnTo>
                    <a:pt x="1613" y="156"/>
                  </a:lnTo>
                  <a:lnTo>
                    <a:pt x="1610" y="158"/>
                  </a:lnTo>
                  <a:lnTo>
                    <a:pt x="1606" y="159"/>
                  </a:lnTo>
                  <a:lnTo>
                    <a:pt x="1601" y="160"/>
                  </a:lnTo>
                  <a:lnTo>
                    <a:pt x="1596" y="160"/>
                  </a:lnTo>
                  <a:lnTo>
                    <a:pt x="1589" y="159"/>
                  </a:lnTo>
                  <a:lnTo>
                    <a:pt x="1581" y="158"/>
                  </a:lnTo>
                  <a:lnTo>
                    <a:pt x="1575" y="156"/>
                  </a:lnTo>
                  <a:lnTo>
                    <a:pt x="1570" y="154"/>
                  </a:lnTo>
                  <a:lnTo>
                    <a:pt x="1569" y="164"/>
                  </a:lnTo>
                  <a:lnTo>
                    <a:pt x="1579" y="167"/>
                  </a:lnTo>
                  <a:lnTo>
                    <a:pt x="1596" y="169"/>
                  </a:lnTo>
                  <a:lnTo>
                    <a:pt x="1607" y="168"/>
                  </a:lnTo>
                  <a:lnTo>
                    <a:pt x="1615" y="166"/>
                  </a:lnTo>
                  <a:lnTo>
                    <a:pt x="1622" y="162"/>
                  </a:lnTo>
                  <a:lnTo>
                    <a:pt x="1629" y="156"/>
                  </a:lnTo>
                  <a:lnTo>
                    <a:pt x="1633" y="149"/>
                  </a:lnTo>
                  <a:lnTo>
                    <a:pt x="1635" y="142"/>
                  </a:lnTo>
                  <a:lnTo>
                    <a:pt x="1637" y="133"/>
                  </a:lnTo>
                  <a:lnTo>
                    <a:pt x="1638" y="124"/>
                  </a:lnTo>
                  <a:lnTo>
                    <a:pt x="1638" y="4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Freeform 36"/>
            <p:cNvSpPr>
              <a:spLocks/>
            </p:cNvSpPr>
            <p:nvPr/>
          </p:nvSpPr>
          <p:spPr bwMode="auto">
            <a:xfrm>
              <a:off x="2355" y="3592"/>
              <a:ext cx="507" cy="520"/>
            </a:xfrm>
            <a:custGeom>
              <a:avLst/>
              <a:gdLst>
                <a:gd name="T0" fmla="*/ 5 w 640"/>
                <a:gd name="T1" fmla="*/ 2 h 652"/>
                <a:gd name="T2" fmla="*/ 4 w 640"/>
                <a:gd name="T3" fmla="*/ 2 h 652"/>
                <a:gd name="T4" fmla="*/ 4 w 640"/>
                <a:gd name="T5" fmla="*/ 2 h 652"/>
                <a:gd name="T6" fmla="*/ 3 w 640"/>
                <a:gd name="T7" fmla="*/ 2 h 652"/>
                <a:gd name="T8" fmla="*/ 2 w 640"/>
                <a:gd name="T9" fmla="*/ 3 h 652"/>
                <a:gd name="T10" fmla="*/ 2 w 640"/>
                <a:gd name="T11" fmla="*/ 4 h 652"/>
                <a:gd name="T12" fmla="*/ 2 w 640"/>
                <a:gd name="T13" fmla="*/ 5 h 652"/>
                <a:gd name="T14" fmla="*/ 2 w 640"/>
                <a:gd name="T15" fmla="*/ 6 h 652"/>
                <a:gd name="T16" fmla="*/ 2 w 640"/>
                <a:gd name="T17" fmla="*/ 6 h 652"/>
                <a:gd name="T18" fmla="*/ 2 w 640"/>
                <a:gd name="T19" fmla="*/ 6 h 652"/>
                <a:gd name="T20" fmla="*/ 2 w 640"/>
                <a:gd name="T21" fmla="*/ 6 h 652"/>
                <a:gd name="T22" fmla="*/ 4 w 640"/>
                <a:gd name="T23" fmla="*/ 6 h 652"/>
                <a:gd name="T24" fmla="*/ 5 w 640"/>
                <a:gd name="T25" fmla="*/ 6 h 652"/>
                <a:gd name="T26" fmla="*/ 5 w 640"/>
                <a:gd name="T27" fmla="*/ 5 h 652"/>
                <a:gd name="T28" fmla="*/ 5 w 640"/>
                <a:gd name="T29" fmla="*/ 4 h 652"/>
                <a:gd name="T30" fmla="*/ 5 w 640"/>
                <a:gd name="T31" fmla="*/ 4 h 652"/>
                <a:gd name="T32" fmla="*/ 4 w 640"/>
                <a:gd name="T33" fmla="*/ 3 h 652"/>
                <a:gd name="T34" fmla="*/ 3 w 640"/>
                <a:gd name="T35" fmla="*/ 4 h 652"/>
                <a:gd name="T36" fmla="*/ 3 w 640"/>
                <a:gd name="T37" fmla="*/ 5 h 652"/>
                <a:gd name="T38" fmla="*/ 3 w 640"/>
                <a:gd name="T39" fmla="*/ 5 h 652"/>
                <a:gd name="T40" fmla="*/ 4 w 640"/>
                <a:gd name="T41" fmla="*/ 5 h 652"/>
                <a:gd name="T42" fmla="*/ 4 w 640"/>
                <a:gd name="T43" fmla="*/ 5 h 652"/>
                <a:gd name="T44" fmla="*/ 4 w 640"/>
                <a:gd name="T45" fmla="*/ 4 h 652"/>
                <a:gd name="T46" fmla="*/ 4 w 640"/>
                <a:gd name="T47" fmla="*/ 4 h 652"/>
                <a:gd name="T48" fmla="*/ 4 w 640"/>
                <a:gd name="T49" fmla="*/ 4 h 652"/>
                <a:gd name="T50" fmla="*/ 5 w 640"/>
                <a:gd name="T51" fmla="*/ 5 h 652"/>
                <a:gd name="T52" fmla="*/ 4 w 640"/>
                <a:gd name="T53" fmla="*/ 6 h 652"/>
                <a:gd name="T54" fmla="*/ 3 w 640"/>
                <a:gd name="T55" fmla="*/ 6 h 652"/>
                <a:gd name="T56" fmla="*/ 3 w 640"/>
                <a:gd name="T57" fmla="*/ 6 h 652"/>
                <a:gd name="T58" fmla="*/ 2 w 640"/>
                <a:gd name="T59" fmla="*/ 5 h 652"/>
                <a:gd name="T60" fmla="*/ 2 w 640"/>
                <a:gd name="T61" fmla="*/ 5 h 652"/>
                <a:gd name="T62" fmla="*/ 3 w 640"/>
                <a:gd name="T63" fmla="*/ 4 h 652"/>
                <a:gd name="T64" fmla="*/ 3 w 640"/>
                <a:gd name="T65" fmla="*/ 3 h 652"/>
                <a:gd name="T66" fmla="*/ 4 w 640"/>
                <a:gd name="T67" fmla="*/ 2 h 652"/>
                <a:gd name="T68" fmla="*/ 5 w 640"/>
                <a:gd name="T69" fmla="*/ 3 h 652"/>
                <a:gd name="T70" fmla="*/ 5 w 640"/>
                <a:gd name="T71" fmla="*/ 4 h 652"/>
                <a:gd name="T72" fmla="*/ 5 w 640"/>
                <a:gd name="T73" fmla="*/ 4 h 652"/>
                <a:gd name="T74" fmla="*/ 6 w 640"/>
                <a:gd name="T75" fmla="*/ 5 h 652"/>
                <a:gd name="T76" fmla="*/ 6 w 640"/>
                <a:gd name="T77" fmla="*/ 6 h 652"/>
                <a:gd name="T78" fmla="*/ 6 w 640"/>
                <a:gd name="T79" fmla="*/ 7 h 652"/>
                <a:gd name="T80" fmla="*/ 5 w 640"/>
                <a:gd name="T81" fmla="*/ 7 h 652"/>
                <a:gd name="T82" fmla="*/ 4 w 640"/>
                <a:gd name="T83" fmla="*/ 7 h 652"/>
                <a:gd name="T84" fmla="*/ 3 w 640"/>
                <a:gd name="T85" fmla="*/ 7 h 652"/>
                <a:gd name="T86" fmla="*/ 2 w 640"/>
                <a:gd name="T87" fmla="*/ 7 h 652"/>
                <a:gd name="T88" fmla="*/ 2 w 640"/>
                <a:gd name="T89" fmla="*/ 7 h 652"/>
                <a:gd name="T90" fmla="*/ 1 w 640"/>
                <a:gd name="T91" fmla="*/ 7 h 652"/>
                <a:gd name="T92" fmla="*/ 2 w 640"/>
                <a:gd name="T93" fmla="*/ 6 h 652"/>
                <a:gd name="T94" fmla="*/ 2 w 640"/>
                <a:gd name="T95" fmla="*/ 6 h 652"/>
                <a:gd name="T96" fmla="*/ 2 w 640"/>
                <a:gd name="T97" fmla="*/ 5 h 652"/>
                <a:gd name="T98" fmla="*/ 2 w 640"/>
                <a:gd name="T99" fmla="*/ 4 h 652"/>
                <a:gd name="T100" fmla="*/ 2 w 640"/>
                <a:gd name="T101" fmla="*/ 4 h 652"/>
                <a:gd name="T102" fmla="*/ 2 w 640"/>
                <a:gd name="T103" fmla="*/ 3 h 652"/>
                <a:gd name="T104" fmla="*/ 2 w 640"/>
                <a:gd name="T105" fmla="*/ 2 h 652"/>
                <a:gd name="T106" fmla="*/ 3 w 640"/>
                <a:gd name="T107" fmla="*/ 2 h 652"/>
                <a:gd name="T108" fmla="*/ 4 w 640"/>
                <a:gd name="T109" fmla="*/ 2 h 652"/>
                <a:gd name="T110" fmla="*/ 5 w 640"/>
                <a:gd name="T111" fmla="*/ 2 h 65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640" h="652">
                  <a:moveTo>
                    <a:pt x="477" y="18"/>
                  </a:moveTo>
                  <a:lnTo>
                    <a:pt x="480" y="27"/>
                  </a:lnTo>
                  <a:lnTo>
                    <a:pt x="485" y="37"/>
                  </a:lnTo>
                  <a:lnTo>
                    <a:pt x="486" y="43"/>
                  </a:lnTo>
                  <a:lnTo>
                    <a:pt x="486" y="49"/>
                  </a:lnTo>
                  <a:lnTo>
                    <a:pt x="485" y="55"/>
                  </a:lnTo>
                  <a:lnTo>
                    <a:pt x="483" y="61"/>
                  </a:lnTo>
                  <a:lnTo>
                    <a:pt x="481" y="66"/>
                  </a:lnTo>
                  <a:lnTo>
                    <a:pt x="478" y="70"/>
                  </a:lnTo>
                  <a:lnTo>
                    <a:pt x="474" y="75"/>
                  </a:lnTo>
                  <a:lnTo>
                    <a:pt x="469" y="79"/>
                  </a:lnTo>
                  <a:lnTo>
                    <a:pt x="464" y="79"/>
                  </a:lnTo>
                  <a:lnTo>
                    <a:pt x="459" y="80"/>
                  </a:lnTo>
                  <a:lnTo>
                    <a:pt x="456" y="80"/>
                  </a:lnTo>
                  <a:lnTo>
                    <a:pt x="454" y="79"/>
                  </a:lnTo>
                  <a:lnTo>
                    <a:pt x="452" y="78"/>
                  </a:lnTo>
                  <a:lnTo>
                    <a:pt x="451" y="76"/>
                  </a:lnTo>
                  <a:lnTo>
                    <a:pt x="449" y="76"/>
                  </a:lnTo>
                  <a:lnTo>
                    <a:pt x="434" y="87"/>
                  </a:lnTo>
                  <a:lnTo>
                    <a:pt x="418" y="101"/>
                  </a:lnTo>
                  <a:lnTo>
                    <a:pt x="409" y="108"/>
                  </a:lnTo>
                  <a:lnTo>
                    <a:pt x="400" y="114"/>
                  </a:lnTo>
                  <a:lnTo>
                    <a:pt x="384" y="128"/>
                  </a:lnTo>
                  <a:lnTo>
                    <a:pt x="368" y="139"/>
                  </a:lnTo>
                  <a:lnTo>
                    <a:pt x="360" y="147"/>
                  </a:lnTo>
                  <a:lnTo>
                    <a:pt x="350" y="154"/>
                  </a:lnTo>
                  <a:lnTo>
                    <a:pt x="342" y="163"/>
                  </a:lnTo>
                  <a:lnTo>
                    <a:pt x="335" y="171"/>
                  </a:lnTo>
                  <a:lnTo>
                    <a:pt x="330" y="177"/>
                  </a:lnTo>
                  <a:lnTo>
                    <a:pt x="323" y="183"/>
                  </a:lnTo>
                  <a:lnTo>
                    <a:pt x="317" y="190"/>
                  </a:lnTo>
                  <a:lnTo>
                    <a:pt x="311" y="195"/>
                  </a:lnTo>
                  <a:lnTo>
                    <a:pt x="280" y="228"/>
                  </a:lnTo>
                  <a:lnTo>
                    <a:pt x="279" y="234"/>
                  </a:lnTo>
                  <a:lnTo>
                    <a:pt x="273" y="239"/>
                  </a:lnTo>
                  <a:lnTo>
                    <a:pt x="268" y="244"/>
                  </a:lnTo>
                  <a:lnTo>
                    <a:pt x="263" y="250"/>
                  </a:lnTo>
                  <a:lnTo>
                    <a:pt x="258" y="257"/>
                  </a:lnTo>
                  <a:lnTo>
                    <a:pt x="254" y="262"/>
                  </a:lnTo>
                  <a:lnTo>
                    <a:pt x="250" y="268"/>
                  </a:lnTo>
                  <a:lnTo>
                    <a:pt x="245" y="275"/>
                  </a:lnTo>
                  <a:lnTo>
                    <a:pt x="240" y="280"/>
                  </a:lnTo>
                  <a:lnTo>
                    <a:pt x="240" y="281"/>
                  </a:lnTo>
                  <a:lnTo>
                    <a:pt x="232" y="287"/>
                  </a:lnTo>
                  <a:lnTo>
                    <a:pt x="226" y="294"/>
                  </a:lnTo>
                  <a:lnTo>
                    <a:pt x="222" y="302"/>
                  </a:lnTo>
                  <a:lnTo>
                    <a:pt x="219" y="309"/>
                  </a:lnTo>
                  <a:lnTo>
                    <a:pt x="217" y="312"/>
                  </a:lnTo>
                  <a:lnTo>
                    <a:pt x="217" y="315"/>
                  </a:lnTo>
                  <a:lnTo>
                    <a:pt x="202" y="331"/>
                  </a:lnTo>
                  <a:lnTo>
                    <a:pt x="202" y="335"/>
                  </a:lnTo>
                  <a:lnTo>
                    <a:pt x="196" y="344"/>
                  </a:lnTo>
                  <a:lnTo>
                    <a:pt x="189" y="353"/>
                  </a:lnTo>
                  <a:lnTo>
                    <a:pt x="183" y="363"/>
                  </a:lnTo>
                  <a:lnTo>
                    <a:pt x="176" y="370"/>
                  </a:lnTo>
                  <a:lnTo>
                    <a:pt x="168" y="386"/>
                  </a:lnTo>
                  <a:lnTo>
                    <a:pt x="160" y="401"/>
                  </a:lnTo>
                  <a:lnTo>
                    <a:pt x="151" y="418"/>
                  </a:lnTo>
                  <a:lnTo>
                    <a:pt x="142" y="436"/>
                  </a:lnTo>
                  <a:lnTo>
                    <a:pt x="132" y="453"/>
                  </a:lnTo>
                  <a:lnTo>
                    <a:pt x="120" y="469"/>
                  </a:lnTo>
                  <a:lnTo>
                    <a:pt x="113" y="482"/>
                  </a:lnTo>
                  <a:lnTo>
                    <a:pt x="105" y="494"/>
                  </a:lnTo>
                  <a:lnTo>
                    <a:pt x="96" y="507"/>
                  </a:lnTo>
                  <a:lnTo>
                    <a:pt x="89" y="520"/>
                  </a:lnTo>
                  <a:lnTo>
                    <a:pt x="85" y="532"/>
                  </a:lnTo>
                  <a:lnTo>
                    <a:pt x="80" y="546"/>
                  </a:lnTo>
                  <a:lnTo>
                    <a:pt x="76" y="558"/>
                  </a:lnTo>
                  <a:lnTo>
                    <a:pt x="70" y="571"/>
                  </a:lnTo>
                  <a:lnTo>
                    <a:pt x="69" y="574"/>
                  </a:lnTo>
                  <a:lnTo>
                    <a:pt x="68" y="577"/>
                  </a:lnTo>
                  <a:lnTo>
                    <a:pt x="68" y="580"/>
                  </a:lnTo>
                  <a:lnTo>
                    <a:pt x="69" y="582"/>
                  </a:lnTo>
                  <a:lnTo>
                    <a:pt x="83" y="582"/>
                  </a:lnTo>
                  <a:lnTo>
                    <a:pt x="95" y="580"/>
                  </a:lnTo>
                  <a:lnTo>
                    <a:pt x="108" y="578"/>
                  </a:lnTo>
                  <a:lnTo>
                    <a:pt x="120" y="577"/>
                  </a:lnTo>
                  <a:lnTo>
                    <a:pt x="132" y="575"/>
                  </a:lnTo>
                  <a:lnTo>
                    <a:pt x="143" y="573"/>
                  </a:lnTo>
                  <a:lnTo>
                    <a:pt x="161" y="570"/>
                  </a:lnTo>
                  <a:lnTo>
                    <a:pt x="179" y="567"/>
                  </a:lnTo>
                  <a:lnTo>
                    <a:pt x="198" y="565"/>
                  </a:lnTo>
                  <a:lnTo>
                    <a:pt x="217" y="563"/>
                  </a:lnTo>
                  <a:lnTo>
                    <a:pt x="230" y="560"/>
                  </a:lnTo>
                  <a:lnTo>
                    <a:pt x="244" y="558"/>
                  </a:lnTo>
                  <a:lnTo>
                    <a:pt x="257" y="555"/>
                  </a:lnTo>
                  <a:lnTo>
                    <a:pt x="271" y="553"/>
                  </a:lnTo>
                  <a:lnTo>
                    <a:pt x="285" y="552"/>
                  </a:lnTo>
                  <a:lnTo>
                    <a:pt x="298" y="552"/>
                  </a:lnTo>
                  <a:lnTo>
                    <a:pt x="326" y="551"/>
                  </a:lnTo>
                  <a:lnTo>
                    <a:pt x="355" y="549"/>
                  </a:lnTo>
                  <a:lnTo>
                    <a:pt x="360" y="550"/>
                  </a:lnTo>
                  <a:lnTo>
                    <a:pt x="364" y="551"/>
                  </a:lnTo>
                  <a:lnTo>
                    <a:pt x="369" y="550"/>
                  </a:lnTo>
                  <a:lnTo>
                    <a:pt x="374" y="550"/>
                  </a:lnTo>
                  <a:lnTo>
                    <a:pt x="384" y="549"/>
                  </a:lnTo>
                  <a:lnTo>
                    <a:pt x="394" y="549"/>
                  </a:lnTo>
                  <a:lnTo>
                    <a:pt x="415" y="547"/>
                  </a:lnTo>
                  <a:lnTo>
                    <a:pt x="437" y="546"/>
                  </a:lnTo>
                  <a:lnTo>
                    <a:pt x="459" y="546"/>
                  </a:lnTo>
                  <a:lnTo>
                    <a:pt x="481" y="545"/>
                  </a:lnTo>
                  <a:lnTo>
                    <a:pt x="496" y="545"/>
                  </a:lnTo>
                  <a:lnTo>
                    <a:pt x="511" y="544"/>
                  </a:lnTo>
                  <a:lnTo>
                    <a:pt x="524" y="544"/>
                  </a:lnTo>
                  <a:lnTo>
                    <a:pt x="539" y="544"/>
                  </a:lnTo>
                  <a:lnTo>
                    <a:pt x="553" y="544"/>
                  </a:lnTo>
                  <a:lnTo>
                    <a:pt x="567" y="544"/>
                  </a:lnTo>
                  <a:lnTo>
                    <a:pt x="562" y="528"/>
                  </a:lnTo>
                  <a:lnTo>
                    <a:pt x="556" y="512"/>
                  </a:lnTo>
                  <a:lnTo>
                    <a:pt x="550" y="498"/>
                  </a:lnTo>
                  <a:lnTo>
                    <a:pt x="543" y="484"/>
                  </a:lnTo>
                  <a:lnTo>
                    <a:pt x="536" y="461"/>
                  </a:lnTo>
                  <a:lnTo>
                    <a:pt x="529" y="438"/>
                  </a:lnTo>
                  <a:lnTo>
                    <a:pt x="525" y="426"/>
                  </a:lnTo>
                  <a:lnTo>
                    <a:pt x="521" y="415"/>
                  </a:lnTo>
                  <a:lnTo>
                    <a:pt x="517" y="404"/>
                  </a:lnTo>
                  <a:lnTo>
                    <a:pt x="511" y="394"/>
                  </a:lnTo>
                  <a:lnTo>
                    <a:pt x="507" y="381"/>
                  </a:lnTo>
                  <a:lnTo>
                    <a:pt x="502" y="368"/>
                  </a:lnTo>
                  <a:lnTo>
                    <a:pt x="496" y="355"/>
                  </a:lnTo>
                  <a:lnTo>
                    <a:pt x="491" y="344"/>
                  </a:lnTo>
                  <a:lnTo>
                    <a:pt x="491" y="340"/>
                  </a:lnTo>
                  <a:lnTo>
                    <a:pt x="489" y="335"/>
                  </a:lnTo>
                  <a:lnTo>
                    <a:pt x="486" y="332"/>
                  </a:lnTo>
                  <a:lnTo>
                    <a:pt x="484" y="329"/>
                  </a:lnTo>
                  <a:lnTo>
                    <a:pt x="481" y="326"/>
                  </a:lnTo>
                  <a:lnTo>
                    <a:pt x="479" y="323"/>
                  </a:lnTo>
                  <a:lnTo>
                    <a:pt x="477" y="320"/>
                  </a:lnTo>
                  <a:lnTo>
                    <a:pt x="476" y="316"/>
                  </a:lnTo>
                  <a:lnTo>
                    <a:pt x="467" y="306"/>
                  </a:lnTo>
                  <a:lnTo>
                    <a:pt x="455" y="296"/>
                  </a:lnTo>
                  <a:lnTo>
                    <a:pt x="450" y="292"/>
                  </a:lnTo>
                  <a:lnTo>
                    <a:pt x="444" y="289"/>
                  </a:lnTo>
                  <a:lnTo>
                    <a:pt x="436" y="288"/>
                  </a:lnTo>
                  <a:lnTo>
                    <a:pt x="429" y="288"/>
                  </a:lnTo>
                  <a:lnTo>
                    <a:pt x="421" y="291"/>
                  </a:lnTo>
                  <a:lnTo>
                    <a:pt x="412" y="294"/>
                  </a:lnTo>
                  <a:lnTo>
                    <a:pt x="405" y="297"/>
                  </a:lnTo>
                  <a:lnTo>
                    <a:pt x="396" y="301"/>
                  </a:lnTo>
                  <a:lnTo>
                    <a:pt x="389" y="305"/>
                  </a:lnTo>
                  <a:lnTo>
                    <a:pt x="382" y="309"/>
                  </a:lnTo>
                  <a:lnTo>
                    <a:pt x="372" y="318"/>
                  </a:lnTo>
                  <a:lnTo>
                    <a:pt x="364" y="326"/>
                  </a:lnTo>
                  <a:lnTo>
                    <a:pt x="356" y="334"/>
                  </a:lnTo>
                  <a:lnTo>
                    <a:pt x="349" y="344"/>
                  </a:lnTo>
                  <a:lnTo>
                    <a:pt x="335" y="363"/>
                  </a:lnTo>
                  <a:lnTo>
                    <a:pt x="321" y="380"/>
                  </a:lnTo>
                  <a:lnTo>
                    <a:pt x="316" y="393"/>
                  </a:lnTo>
                  <a:lnTo>
                    <a:pt x="311" y="404"/>
                  </a:lnTo>
                  <a:lnTo>
                    <a:pt x="310" y="414"/>
                  </a:lnTo>
                  <a:lnTo>
                    <a:pt x="309" y="423"/>
                  </a:lnTo>
                  <a:lnTo>
                    <a:pt x="309" y="429"/>
                  </a:lnTo>
                  <a:lnTo>
                    <a:pt x="310" y="433"/>
                  </a:lnTo>
                  <a:lnTo>
                    <a:pt x="312" y="437"/>
                  </a:lnTo>
                  <a:lnTo>
                    <a:pt x="315" y="440"/>
                  </a:lnTo>
                  <a:lnTo>
                    <a:pt x="318" y="444"/>
                  </a:lnTo>
                  <a:lnTo>
                    <a:pt x="322" y="447"/>
                  </a:lnTo>
                  <a:lnTo>
                    <a:pt x="326" y="449"/>
                  </a:lnTo>
                  <a:lnTo>
                    <a:pt x="332" y="452"/>
                  </a:lnTo>
                  <a:lnTo>
                    <a:pt x="336" y="453"/>
                  </a:lnTo>
                  <a:lnTo>
                    <a:pt x="341" y="454"/>
                  </a:lnTo>
                  <a:lnTo>
                    <a:pt x="346" y="454"/>
                  </a:lnTo>
                  <a:lnTo>
                    <a:pt x="350" y="453"/>
                  </a:lnTo>
                  <a:lnTo>
                    <a:pt x="355" y="453"/>
                  </a:lnTo>
                  <a:lnTo>
                    <a:pt x="358" y="453"/>
                  </a:lnTo>
                  <a:lnTo>
                    <a:pt x="361" y="452"/>
                  </a:lnTo>
                  <a:lnTo>
                    <a:pt x="364" y="451"/>
                  </a:lnTo>
                  <a:lnTo>
                    <a:pt x="371" y="446"/>
                  </a:lnTo>
                  <a:lnTo>
                    <a:pt x="378" y="444"/>
                  </a:lnTo>
                  <a:lnTo>
                    <a:pt x="384" y="439"/>
                  </a:lnTo>
                  <a:lnTo>
                    <a:pt x="390" y="435"/>
                  </a:lnTo>
                  <a:lnTo>
                    <a:pt x="400" y="422"/>
                  </a:lnTo>
                  <a:lnTo>
                    <a:pt x="407" y="410"/>
                  </a:lnTo>
                  <a:lnTo>
                    <a:pt x="409" y="402"/>
                  </a:lnTo>
                  <a:lnTo>
                    <a:pt x="411" y="395"/>
                  </a:lnTo>
                  <a:lnTo>
                    <a:pt x="411" y="388"/>
                  </a:lnTo>
                  <a:lnTo>
                    <a:pt x="410" y="380"/>
                  </a:lnTo>
                  <a:lnTo>
                    <a:pt x="410" y="377"/>
                  </a:lnTo>
                  <a:lnTo>
                    <a:pt x="409" y="374"/>
                  </a:lnTo>
                  <a:lnTo>
                    <a:pt x="408" y="372"/>
                  </a:lnTo>
                  <a:lnTo>
                    <a:pt x="406" y="371"/>
                  </a:lnTo>
                  <a:lnTo>
                    <a:pt x="403" y="369"/>
                  </a:lnTo>
                  <a:lnTo>
                    <a:pt x="401" y="367"/>
                  </a:lnTo>
                  <a:lnTo>
                    <a:pt x="400" y="365"/>
                  </a:lnTo>
                  <a:lnTo>
                    <a:pt x="399" y="361"/>
                  </a:lnTo>
                  <a:lnTo>
                    <a:pt x="398" y="359"/>
                  </a:lnTo>
                  <a:lnTo>
                    <a:pt x="396" y="357"/>
                  </a:lnTo>
                  <a:lnTo>
                    <a:pt x="396" y="355"/>
                  </a:lnTo>
                  <a:lnTo>
                    <a:pt x="398" y="352"/>
                  </a:lnTo>
                  <a:lnTo>
                    <a:pt x="401" y="348"/>
                  </a:lnTo>
                  <a:lnTo>
                    <a:pt x="404" y="345"/>
                  </a:lnTo>
                  <a:lnTo>
                    <a:pt x="406" y="342"/>
                  </a:lnTo>
                  <a:lnTo>
                    <a:pt x="410" y="340"/>
                  </a:lnTo>
                  <a:lnTo>
                    <a:pt x="413" y="337"/>
                  </a:lnTo>
                  <a:lnTo>
                    <a:pt x="417" y="336"/>
                  </a:lnTo>
                  <a:lnTo>
                    <a:pt x="426" y="335"/>
                  </a:lnTo>
                  <a:lnTo>
                    <a:pt x="435" y="335"/>
                  </a:lnTo>
                  <a:lnTo>
                    <a:pt x="443" y="338"/>
                  </a:lnTo>
                  <a:lnTo>
                    <a:pt x="450" y="343"/>
                  </a:lnTo>
                  <a:lnTo>
                    <a:pt x="453" y="345"/>
                  </a:lnTo>
                  <a:lnTo>
                    <a:pt x="456" y="348"/>
                  </a:lnTo>
                  <a:lnTo>
                    <a:pt x="458" y="351"/>
                  </a:lnTo>
                  <a:lnTo>
                    <a:pt x="459" y="355"/>
                  </a:lnTo>
                  <a:lnTo>
                    <a:pt x="463" y="374"/>
                  </a:lnTo>
                  <a:lnTo>
                    <a:pt x="466" y="393"/>
                  </a:lnTo>
                  <a:lnTo>
                    <a:pt x="467" y="403"/>
                  </a:lnTo>
                  <a:lnTo>
                    <a:pt x="466" y="413"/>
                  </a:lnTo>
                  <a:lnTo>
                    <a:pt x="466" y="422"/>
                  </a:lnTo>
                  <a:lnTo>
                    <a:pt x="463" y="433"/>
                  </a:lnTo>
                  <a:lnTo>
                    <a:pt x="461" y="442"/>
                  </a:lnTo>
                  <a:lnTo>
                    <a:pt x="458" y="451"/>
                  </a:lnTo>
                  <a:lnTo>
                    <a:pt x="455" y="460"/>
                  </a:lnTo>
                  <a:lnTo>
                    <a:pt x="450" y="467"/>
                  </a:lnTo>
                  <a:lnTo>
                    <a:pt x="445" y="476"/>
                  </a:lnTo>
                  <a:lnTo>
                    <a:pt x="438" y="483"/>
                  </a:lnTo>
                  <a:lnTo>
                    <a:pt x="432" y="489"/>
                  </a:lnTo>
                  <a:lnTo>
                    <a:pt x="424" y="496"/>
                  </a:lnTo>
                  <a:lnTo>
                    <a:pt x="410" y="503"/>
                  </a:lnTo>
                  <a:lnTo>
                    <a:pt x="398" y="512"/>
                  </a:lnTo>
                  <a:lnTo>
                    <a:pt x="391" y="515"/>
                  </a:lnTo>
                  <a:lnTo>
                    <a:pt x="385" y="520"/>
                  </a:lnTo>
                  <a:lnTo>
                    <a:pt x="378" y="523"/>
                  </a:lnTo>
                  <a:lnTo>
                    <a:pt x="370" y="525"/>
                  </a:lnTo>
                  <a:lnTo>
                    <a:pt x="364" y="527"/>
                  </a:lnTo>
                  <a:lnTo>
                    <a:pt x="358" y="528"/>
                  </a:lnTo>
                  <a:lnTo>
                    <a:pt x="351" y="529"/>
                  </a:lnTo>
                  <a:lnTo>
                    <a:pt x="345" y="529"/>
                  </a:lnTo>
                  <a:lnTo>
                    <a:pt x="332" y="528"/>
                  </a:lnTo>
                  <a:lnTo>
                    <a:pt x="319" y="528"/>
                  </a:lnTo>
                  <a:lnTo>
                    <a:pt x="310" y="525"/>
                  </a:lnTo>
                  <a:lnTo>
                    <a:pt x="301" y="521"/>
                  </a:lnTo>
                  <a:lnTo>
                    <a:pt x="292" y="515"/>
                  </a:lnTo>
                  <a:lnTo>
                    <a:pt x="283" y="510"/>
                  </a:lnTo>
                  <a:lnTo>
                    <a:pt x="276" y="504"/>
                  </a:lnTo>
                  <a:lnTo>
                    <a:pt x="270" y="497"/>
                  </a:lnTo>
                  <a:lnTo>
                    <a:pt x="264" y="488"/>
                  </a:lnTo>
                  <a:lnTo>
                    <a:pt x="260" y="479"/>
                  </a:lnTo>
                  <a:lnTo>
                    <a:pt x="254" y="464"/>
                  </a:lnTo>
                  <a:lnTo>
                    <a:pt x="249" y="449"/>
                  </a:lnTo>
                  <a:lnTo>
                    <a:pt x="248" y="438"/>
                  </a:lnTo>
                  <a:lnTo>
                    <a:pt x="247" y="425"/>
                  </a:lnTo>
                  <a:lnTo>
                    <a:pt x="246" y="419"/>
                  </a:lnTo>
                  <a:lnTo>
                    <a:pt x="246" y="414"/>
                  </a:lnTo>
                  <a:lnTo>
                    <a:pt x="247" y="408"/>
                  </a:lnTo>
                  <a:lnTo>
                    <a:pt x="249" y="401"/>
                  </a:lnTo>
                  <a:lnTo>
                    <a:pt x="249" y="395"/>
                  </a:lnTo>
                  <a:lnTo>
                    <a:pt x="249" y="389"/>
                  </a:lnTo>
                  <a:lnTo>
                    <a:pt x="251" y="383"/>
                  </a:lnTo>
                  <a:lnTo>
                    <a:pt x="252" y="377"/>
                  </a:lnTo>
                  <a:lnTo>
                    <a:pt x="255" y="372"/>
                  </a:lnTo>
                  <a:lnTo>
                    <a:pt x="257" y="367"/>
                  </a:lnTo>
                  <a:lnTo>
                    <a:pt x="261" y="361"/>
                  </a:lnTo>
                  <a:lnTo>
                    <a:pt x="266" y="356"/>
                  </a:lnTo>
                  <a:lnTo>
                    <a:pt x="273" y="344"/>
                  </a:lnTo>
                  <a:lnTo>
                    <a:pt x="282" y="332"/>
                  </a:lnTo>
                  <a:lnTo>
                    <a:pt x="292" y="320"/>
                  </a:lnTo>
                  <a:lnTo>
                    <a:pt x="299" y="307"/>
                  </a:lnTo>
                  <a:lnTo>
                    <a:pt x="311" y="296"/>
                  </a:lnTo>
                  <a:lnTo>
                    <a:pt x="321" y="284"/>
                  </a:lnTo>
                  <a:lnTo>
                    <a:pt x="326" y="278"/>
                  </a:lnTo>
                  <a:lnTo>
                    <a:pt x="333" y="272"/>
                  </a:lnTo>
                  <a:lnTo>
                    <a:pt x="339" y="267"/>
                  </a:lnTo>
                  <a:lnTo>
                    <a:pt x="345" y="263"/>
                  </a:lnTo>
                  <a:lnTo>
                    <a:pt x="355" y="256"/>
                  </a:lnTo>
                  <a:lnTo>
                    <a:pt x="364" y="249"/>
                  </a:lnTo>
                  <a:lnTo>
                    <a:pt x="373" y="242"/>
                  </a:lnTo>
                  <a:lnTo>
                    <a:pt x="384" y="236"/>
                  </a:lnTo>
                  <a:lnTo>
                    <a:pt x="392" y="231"/>
                  </a:lnTo>
                  <a:lnTo>
                    <a:pt x="402" y="226"/>
                  </a:lnTo>
                  <a:lnTo>
                    <a:pt x="412" y="222"/>
                  </a:lnTo>
                  <a:lnTo>
                    <a:pt x="422" y="218"/>
                  </a:lnTo>
                  <a:lnTo>
                    <a:pt x="435" y="218"/>
                  </a:lnTo>
                  <a:lnTo>
                    <a:pt x="449" y="218"/>
                  </a:lnTo>
                  <a:lnTo>
                    <a:pt x="456" y="219"/>
                  </a:lnTo>
                  <a:lnTo>
                    <a:pt x="462" y="220"/>
                  </a:lnTo>
                  <a:lnTo>
                    <a:pt x="469" y="222"/>
                  </a:lnTo>
                  <a:lnTo>
                    <a:pt x="474" y="225"/>
                  </a:lnTo>
                  <a:lnTo>
                    <a:pt x="484" y="231"/>
                  </a:lnTo>
                  <a:lnTo>
                    <a:pt x="494" y="237"/>
                  </a:lnTo>
                  <a:lnTo>
                    <a:pt x="502" y="244"/>
                  </a:lnTo>
                  <a:lnTo>
                    <a:pt x="511" y="254"/>
                  </a:lnTo>
                  <a:lnTo>
                    <a:pt x="516" y="264"/>
                  </a:lnTo>
                  <a:lnTo>
                    <a:pt x="520" y="275"/>
                  </a:lnTo>
                  <a:lnTo>
                    <a:pt x="525" y="285"/>
                  </a:lnTo>
                  <a:lnTo>
                    <a:pt x="531" y="294"/>
                  </a:lnTo>
                  <a:lnTo>
                    <a:pt x="536" y="307"/>
                  </a:lnTo>
                  <a:lnTo>
                    <a:pt x="541" y="319"/>
                  </a:lnTo>
                  <a:lnTo>
                    <a:pt x="546" y="330"/>
                  </a:lnTo>
                  <a:lnTo>
                    <a:pt x="550" y="343"/>
                  </a:lnTo>
                  <a:lnTo>
                    <a:pt x="553" y="349"/>
                  </a:lnTo>
                  <a:lnTo>
                    <a:pt x="558" y="354"/>
                  </a:lnTo>
                  <a:lnTo>
                    <a:pt x="559" y="356"/>
                  </a:lnTo>
                  <a:lnTo>
                    <a:pt x="560" y="359"/>
                  </a:lnTo>
                  <a:lnTo>
                    <a:pt x="561" y="363"/>
                  </a:lnTo>
                  <a:lnTo>
                    <a:pt x="560" y="367"/>
                  </a:lnTo>
                  <a:lnTo>
                    <a:pt x="566" y="375"/>
                  </a:lnTo>
                  <a:lnTo>
                    <a:pt x="570" y="383"/>
                  </a:lnTo>
                  <a:lnTo>
                    <a:pt x="573" y="392"/>
                  </a:lnTo>
                  <a:lnTo>
                    <a:pt x="576" y="401"/>
                  </a:lnTo>
                  <a:lnTo>
                    <a:pt x="583" y="420"/>
                  </a:lnTo>
                  <a:lnTo>
                    <a:pt x="589" y="439"/>
                  </a:lnTo>
                  <a:lnTo>
                    <a:pt x="591" y="447"/>
                  </a:lnTo>
                  <a:lnTo>
                    <a:pt x="593" y="456"/>
                  </a:lnTo>
                  <a:lnTo>
                    <a:pt x="596" y="463"/>
                  </a:lnTo>
                  <a:lnTo>
                    <a:pt x="599" y="471"/>
                  </a:lnTo>
                  <a:lnTo>
                    <a:pt x="606" y="487"/>
                  </a:lnTo>
                  <a:lnTo>
                    <a:pt x="613" y="502"/>
                  </a:lnTo>
                  <a:lnTo>
                    <a:pt x="617" y="512"/>
                  </a:lnTo>
                  <a:lnTo>
                    <a:pt x="621" y="522"/>
                  </a:lnTo>
                  <a:lnTo>
                    <a:pt x="624" y="532"/>
                  </a:lnTo>
                  <a:lnTo>
                    <a:pt x="625" y="544"/>
                  </a:lnTo>
                  <a:lnTo>
                    <a:pt x="628" y="552"/>
                  </a:lnTo>
                  <a:lnTo>
                    <a:pt x="630" y="562"/>
                  </a:lnTo>
                  <a:lnTo>
                    <a:pt x="633" y="570"/>
                  </a:lnTo>
                  <a:lnTo>
                    <a:pt x="636" y="578"/>
                  </a:lnTo>
                  <a:lnTo>
                    <a:pt x="639" y="591"/>
                  </a:lnTo>
                  <a:lnTo>
                    <a:pt x="639" y="601"/>
                  </a:lnTo>
                  <a:lnTo>
                    <a:pt x="640" y="609"/>
                  </a:lnTo>
                  <a:lnTo>
                    <a:pt x="640" y="617"/>
                  </a:lnTo>
                  <a:lnTo>
                    <a:pt x="629" y="627"/>
                  </a:lnTo>
                  <a:lnTo>
                    <a:pt x="621" y="629"/>
                  </a:lnTo>
                  <a:lnTo>
                    <a:pt x="614" y="629"/>
                  </a:lnTo>
                  <a:lnTo>
                    <a:pt x="608" y="629"/>
                  </a:lnTo>
                  <a:lnTo>
                    <a:pt x="601" y="627"/>
                  </a:lnTo>
                  <a:lnTo>
                    <a:pt x="594" y="626"/>
                  </a:lnTo>
                  <a:lnTo>
                    <a:pt x="587" y="626"/>
                  </a:lnTo>
                  <a:lnTo>
                    <a:pt x="580" y="626"/>
                  </a:lnTo>
                  <a:lnTo>
                    <a:pt x="572" y="627"/>
                  </a:lnTo>
                  <a:lnTo>
                    <a:pt x="564" y="626"/>
                  </a:lnTo>
                  <a:lnTo>
                    <a:pt x="552" y="625"/>
                  </a:lnTo>
                  <a:lnTo>
                    <a:pt x="532" y="623"/>
                  </a:lnTo>
                  <a:lnTo>
                    <a:pt x="512" y="623"/>
                  </a:lnTo>
                  <a:lnTo>
                    <a:pt x="491" y="622"/>
                  </a:lnTo>
                  <a:lnTo>
                    <a:pt x="470" y="621"/>
                  </a:lnTo>
                  <a:lnTo>
                    <a:pt x="451" y="621"/>
                  </a:lnTo>
                  <a:lnTo>
                    <a:pt x="431" y="621"/>
                  </a:lnTo>
                  <a:lnTo>
                    <a:pt x="412" y="621"/>
                  </a:lnTo>
                  <a:lnTo>
                    <a:pt x="392" y="620"/>
                  </a:lnTo>
                  <a:lnTo>
                    <a:pt x="371" y="620"/>
                  </a:lnTo>
                  <a:lnTo>
                    <a:pt x="350" y="619"/>
                  </a:lnTo>
                  <a:lnTo>
                    <a:pt x="340" y="619"/>
                  </a:lnTo>
                  <a:lnTo>
                    <a:pt x="331" y="619"/>
                  </a:lnTo>
                  <a:lnTo>
                    <a:pt x="320" y="620"/>
                  </a:lnTo>
                  <a:lnTo>
                    <a:pt x="310" y="622"/>
                  </a:lnTo>
                  <a:lnTo>
                    <a:pt x="297" y="622"/>
                  </a:lnTo>
                  <a:lnTo>
                    <a:pt x="283" y="622"/>
                  </a:lnTo>
                  <a:lnTo>
                    <a:pt x="270" y="622"/>
                  </a:lnTo>
                  <a:lnTo>
                    <a:pt x="257" y="624"/>
                  </a:lnTo>
                  <a:lnTo>
                    <a:pt x="230" y="624"/>
                  </a:lnTo>
                  <a:lnTo>
                    <a:pt x="204" y="624"/>
                  </a:lnTo>
                  <a:lnTo>
                    <a:pt x="177" y="624"/>
                  </a:lnTo>
                  <a:lnTo>
                    <a:pt x="151" y="625"/>
                  </a:lnTo>
                  <a:lnTo>
                    <a:pt x="129" y="626"/>
                  </a:lnTo>
                  <a:lnTo>
                    <a:pt x="107" y="626"/>
                  </a:lnTo>
                  <a:lnTo>
                    <a:pt x="96" y="627"/>
                  </a:lnTo>
                  <a:lnTo>
                    <a:pt x="85" y="629"/>
                  </a:lnTo>
                  <a:lnTo>
                    <a:pt x="74" y="630"/>
                  </a:lnTo>
                  <a:lnTo>
                    <a:pt x="65" y="632"/>
                  </a:lnTo>
                  <a:lnTo>
                    <a:pt x="53" y="635"/>
                  </a:lnTo>
                  <a:lnTo>
                    <a:pt x="43" y="639"/>
                  </a:lnTo>
                  <a:lnTo>
                    <a:pt x="39" y="645"/>
                  </a:lnTo>
                  <a:lnTo>
                    <a:pt x="32" y="652"/>
                  </a:lnTo>
                  <a:lnTo>
                    <a:pt x="18" y="652"/>
                  </a:lnTo>
                  <a:lnTo>
                    <a:pt x="12" y="647"/>
                  </a:lnTo>
                  <a:lnTo>
                    <a:pt x="8" y="642"/>
                  </a:lnTo>
                  <a:lnTo>
                    <a:pt x="4" y="638"/>
                  </a:lnTo>
                  <a:lnTo>
                    <a:pt x="2" y="632"/>
                  </a:lnTo>
                  <a:lnTo>
                    <a:pt x="1" y="626"/>
                  </a:lnTo>
                  <a:lnTo>
                    <a:pt x="0" y="620"/>
                  </a:lnTo>
                  <a:lnTo>
                    <a:pt x="0" y="614"/>
                  </a:lnTo>
                  <a:lnTo>
                    <a:pt x="0" y="608"/>
                  </a:lnTo>
                  <a:lnTo>
                    <a:pt x="3" y="593"/>
                  </a:lnTo>
                  <a:lnTo>
                    <a:pt x="7" y="578"/>
                  </a:lnTo>
                  <a:lnTo>
                    <a:pt x="11" y="565"/>
                  </a:lnTo>
                  <a:lnTo>
                    <a:pt x="18" y="552"/>
                  </a:lnTo>
                  <a:lnTo>
                    <a:pt x="22" y="541"/>
                  </a:lnTo>
                  <a:lnTo>
                    <a:pt x="26" y="530"/>
                  </a:lnTo>
                  <a:lnTo>
                    <a:pt x="31" y="519"/>
                  </a:lnTo>
                  <a:lnTo>
                    <a:pt x="35" y="508"/>
                  </a:lnTo>
                  <a:lnTo>
                    <a:pt x="41" y="500"/>
                  </a:lnTo>
                  <a:lnTo>
                    <a:pt x="47" y="490"/>
                  </a:lnTo>
                  <a:lnTo>
                    <a:pt x="47" y="487"/>
                  </a:lnTo>
                  <a:lnTo>
                    <a:pt x="48" y="483"/>
                  </a:lnTo>
                  <a:lnTo>
                    <a:pt x="50" y="481"/>
                  </a:lnTo>
                  <a:lnTo>
                    <a:pt x="51" y="478"/>
                  </a:lnTo>
                  <a:lnTo>
                    <a:pt x="57" y="464"/>
                  </a:lnTo>
                  <a:lnTo>
                    <a:pt x="65" y="451"/>
                  </a:lnTo>
                  <a:lnTo>
                    <a:pt x="66" y="446"/>
                  </a:lnTo>
                  <a:lnTo>
                    <a:pt x="68" y="441"/>
                  </a:lnTo>
                  <a:lnTo>
                    <a:pt x="71" y="437"/>
                  </a:lnTo>
                  <a:lnTo>
                    <a:pt x="75" y="434"/>
                  </a:lnTo>
                  <a:lnTo>
                    <a:pt x="79" y="423"/>
                  </a:lnTo>
                  <a:lnTo>
                    <a:pt x="84" y="413"/>
                  </a:lnTo>
                  <a:lnTo>
                    <a:pt x="86" y="408"/>
                  </a:lnTo>
                  <a:lnTo>
                    <a:pt x="89" y="403"/>
                  </a:lnTo>
                  <a:lnTo>
                    <a:pt x="92" y="399"/>
                  </a:lnTo>
                  <a:lnTo>
                    <a:pt x="97" y="395"/>
                  </a:lnTo>
                  <a:lnTo>
                    <a:pt x="100" y="389"/>
                  </a:lnTo>
                  <a:lnTo>
                    <a:pt x="104" y="382"/>
                  </a:lnTo>
                  <a:lnTo>
                    <a:pt x="107" y="376"/>
                  </a:lnTo>
                  <a:lnTo>
                    <a:pt x="109" y="370"/>
                  </a:lnTo>
                  <a:lnTo>
                    <a:pt x="116" y="360"/>
                  </a:lnTo>
                  <a:lnTo>
                    <a:pt x="122" y="350"/>
                  </a:lnTo>
                  <a:lnTo>
                    <a:pt x="129" y="341"/>
                  </a:lnTo>
                  <a:lnTo>
                    <a:pt x="136" y="331"/>
                  </a:lnTo>
                  <a:lnTo>
                    <a:pt x="140" y="323"/>
                  </a:lnTo>
                  <a:lnTo>
                    <a:pt x="146" y="314"/>
                  </a:lnTo>
                  <a:lnTo>
                    <a:pt x="153" y="306"/>
                  </a:lnTo>
                  <a:lnTo>
                    <a:pt x="159" y="299"/>
                  </a:lnTo>
                  <a:lnTo>
                    <a:pt x="159" y="296"/>
                  </a:lnTo>
                  <a:lnTo>
                    <a:pt x="160" y="292"/>
                  </a:lnTo>
                  <a:lnTo>
                    <a:pt x="162" y="289"/>
                  </a:lnTo>
                  <a:lnTo>
                    <a:pt x="164" y="287"/>
                  </a:lnTo>
                  <a:lnTo>
                    <a:pt x="169" y="282"/>
                  </a:lnTo>
                  <a:lnTo>
                    <a:pt x="174" y="277"/>
                  </a:lnTo>
                  <a:lnTo>
                    <a:pt x="179" y="268"/>
                  </a:lnTo>
                  <a:lnTo>
                    <a:pt x="186" y="260"/>
                  </a:lnTo>
                  <a:lnTo>
                    <a:pt x="193" y="252"/>
                  </a:lnTo>
                  <a:lnTo>
                    <a:pt x="201" y="244"/>
                  </a:lnTo>
                  <a:lnTo>
                    <a:pt x="207" y="233"/>
                  </a:lnTo>
                  <a:lnTo>
                    <a:pt x="214" y="223"/>
                  </a:lnTo>
                  <a:lnTo>
                    <a:pt x="220" y="218"/>
                  </a:lnTo>
                  <a:lnTo>
                    <a:pt x="224" y="213"/>
                  </a:lnTo>
                  <a:lnTo>
                    <a:pt x="234" y="200"/>
                  </a:lnTo>
                  <a:lnTo>
                    <a:pt x="244" y="188"/>
                  </a:lnTo>
                  <a:lnTo>
                    <a:pt x="255" y="175"/>
                  </a:lnTo>
                  <a:lnTo>
                    <a:pt x="267" y="164"/>
                  </a:lnTo>
                  <a:lnTo>
                    <a:pt x="278" y="151"/>
                  </a:lnTo>
                  <a:lnTo>
                    <a:pt x="288" y="138"/>
                  </a:lnTo>
                  <a:lnTo>
                    <a:pt x="299" y="126"/>
                  </a:lnTo>
                  <a:lnTo>
                    <a:pt x="312" y="113"/>
                  </a:lnTo>
                  <a:lnTo>
                    <a:pt x="317" y="107"/>
                  </a:lnTo>
                  <a:lnTo>
                    <a:pt x="323" y="101"/>
                  </a:lnTo>
                  <a:lnTo>
                    <a:pt x="328" y="94"/>
                  </a:lnTo>
                  <a:lnTo>
                    <a:pt x="334" y="87"/>
                  </a:lnTo>
                  <a:lnTo>
                    <a:pt x="347" y="72"/>
                  </a:lnTo>
                  <a:lnTo>
                    <a:pt x="362" y="58"/>
                  </a:lnTo>
                  <a:lnTo>
                    <a:pt x="377" y="43"/>
                  </a:lnTo>
                  <a:lnTo>
                    <a:pt x="390" y="27"/>
                  </a:lnTo>
                  <a:lnTo>
                    <a:pt x="400" y="19"/>
                  </a:lnTo>
                  <a:lnTo>
                    <a:pt x="411" y="13"/>
                  </a:lnTo>
                  <a:lnTo>
                    <a:pt x="422" y="6"/>
                  </a:lnTo>
                  <a:lnTo>
                    <a:pt x="433" y="0"/>
                  </a:lnTo>
                  <a:lnTo>
                    <a:pt x="439" y="0"/>
                  </a:lnTo>
                  <a:lnTo>
                    <a:pt x="446" y="0"/>
                  </a:lnTo>
                  <a:lnTo>
                    <a:pt x="452" y="1"/>
                  </a:lnTo>
                  <a:lnTo>
                    <a:pt x="458" y="2"/>
                  </a:lnTo>
                  <a:lnTo>
                    <a:pt x="463" y="5"/>
                  </a:lnTo>
                  <a:lnTo>
                    <a:pt x="469" y="9"/>
                  </a:lnTo>
                  <a:lnTo>
                    <a:pt x="473" y="13"/>
                  </a:lnTo>
                  <a:lnTo>
                    <a:pt x="477" y="18"/>
                  </a:lnTo>
                  <a:close/>
                </a:path>
              </a:pathLst>
            </a:custGeom>
            <a:solidFill>
              <a:srgbClr val="9C3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4" name="Freeform 37"/>
            <p:cNvSpPr>
              <a:spLocks noEditPoints="1"/>
            </p:cNvSpPr>
            <p:nvPr/>
          </p:nvSpPr>
          <p:spPr bwMode="auto">
            <a:xfrm>
              <a:off x="2943" y="3840"/>
              <a:ext cx="1007" cy="326"/>
            </a:xfrm>
            <a:custGeom>
              <a:avLst/>
              <a:gdLst>
                <a:gd name="T0" fmla="*/ 0 w 1271"/>
                <a:gd name="T1" fmla="*/ 2 h 409"/>
                <a:gd name="T2" fmla="*/ 2 w 1271"/>
                <a:gd name="T3" fmla="*/ 2 h 409"/>
                <a:gd name="T4" fmla="*/ 3 w 1271"/>
                <a:gd name="T5" fmla="*/ 2 h 409"/>
                <a:gd name="T6" fmla="*/ 3 w 1271"/>
                <a:gd name="T7" fmla="*/ 2 h 409"/>
                <a:gd name="T8" fmla="*/ 3 w 1271"/>
                <a:gd name="T9" fmla="*/ 2 h 409"/>
                <a:gd name="T10" fmla="*/ 3 w 1271"/>
                <a:gd name="T11" fmla="*/ 2 h 409"/>
                <a:gd name="T12" fmla="*/ 2 w 1271"/>
                <a:gd name="T13" fmla="*/ 2 h 409"/>
                <a:gd name="T14" fmla="*/ 5 w 1271"/>
                <a:gd name="T15" fmla="*/ 2 h 409"/>
                <a:gd name="T16" fmla="*/ 4 w 1271"/>
                <a:gd name="T17" fmla="*/ 0 h 409"/>
                <a:gd name="T18" fmla="*/ 6 w 1271"/>
                <a:gd name="T19" fmla="*/ 3 h 409"/>
                <a:gd name="T20" fmla="*/ 5 w 1271"/>
                <a:gd name="T21" fmla="*/ 2 h 409"/>
                <a:gd name="T22" fmla="*/ 6 w 1271"/>
                <a:gd name="T23" fmla="*/ 2 h 409"/>
                <a:gd name="T24" fmla="*/ 6 w 1271"/>
                <a:gd name="T25" fmla="*/ 2 h 409"/>
                <a:gd name="T26" fmla="*/ 6 w 1271"/>
                <a:gd name="T27" fmla="*/ 2 h 409"/>
                <a:gd name="T28" fmla="*/ 6 w 1271"/>
                <a:gd name="T29" fmla="*/ 2 h 409"/>
                <a:gd name="T30" fmla="*/ 6 w 1271"/>
                <a:gd name="T31" fmla="*/ 3 h 409"/>
                <a:gd name="T32" fmla="*/ 6 w 1271"/>
                <a:gd name="T33" fmla="*/ 3 h 409"/>
                <a:gd name="T34" fmla="*/ 6 w 1271"/>
                <a:gd name="T35" fmla="*/ 2 h 409"/>
                <a:gd name="T36" fmla="*/ 6 w 1271"/>
                <a:gd name="T37" fmla="*/ 2 h 409"/>
                <a:gd name="T38" fmla="*/ 5 w 1271"/>
                <a:gd name="T39" fmla="*/ 2 h 409"/>
                <a:gd name="T40" fmla="*/ 5 w 1271"/>
                <a:gd name="T41" fmla="*/ 2 h 409"/>
                <a:gd name="T42" fmla="*/ 5 w 1271"/>
                <a:gd name="T43" fmla="*/ 2 h 409"/>
                <a:gd name="T44" fmla="*/ 5 w 1271"/>
                <a:gd name="T45" fmla="*/ 3 h 409"/>
                <a:gd name="T46" fmla="*/ 5 w 1271"/>
                <a:gd name="T47" fmla="*/ 4 h 409"/>
                <a:gd name="T48" fmla="*/ 6 w 1271"/>
                <a:gd name="T49" fmla="*/ 4 h 409"/>
                <a:gd name="T50" fmla="*/ 6 w 1271"/>
                <a:gd name="T51" fmla="*/ 3 h 409"/>
                <a:gd name="T52" fmla="*/ 6 w 1271"/>
                <a:gd name="T53" fmla="*/ 4 h 409"/>
                <a:gd name="T54" fmla="*/ 6 w 1271"/>
                <a:gd name="T55" fmla="*/ 4 h 409"/>
                <a:gd name="T56" fmla="*/ 5 w 1271"/>
                <a:gd name="T57" fmla="*/ 4 h 409"/>
                <a:gd name="T58" fmla="*/ 5 w 1271"/>
                <a:gd name="T59" fmla="*/ 5 h 409"/>
                <a:gd name="T60" fmla="*/ 6 w 1271"/>
                <a:gd name="T61" fmla="*/ 5 h 409"/>
                <a:gd name="T62" fmla="*/ 6 w 1271"/>
                <a:gd name="T63" fmla="*/ 4 h 409"/>
                <a:gd name="T64" fmla="*/ 6 w 1271"/>
                <a:gd name="T65" fmla="*/ 3 h 409"/>
                <a:gd name="T66" fmla="*/ 8 w 1271"/>
                <a:gd name="T67" fmla="*/ 2 h 409"/>
                <a:gd name="T68" fmla="*/ 8 w 1271"/>
                <a:gd name="T69" fmla="*/ 3 h 409"/>
                <a:gd name="T70" fmla="*/ 8 w 1271"/>
                <a:gd name="T71" fmla="*/ 4 h 409"/>
                <a:gd name="T72" fmla="*/ 9 w 1271"/>
                <a:gd name="T73" fmla="*/ 4 h 409"/>
                <a:gd name="T74" fmla="*/ 10 w 1271"/>
                <a:gd name="T75" fmla="*/ 3 h 409"/>
                <a:gd name="T76" fmla="*/ 10 w 1271"/>
                <a:gd name="T77" fmla="*/ 2 h 409"/>
                <a:gd name="T78" fmla="*/ 10 w 1271"/>
                <a:gd name="T79" fmla="*/ 2 h 409"/>
                <a:gd name="T80" fmla="*/ 9 w 1271"/>
                <a:gd name="T81" fmla="*/ 2 h 409"/>
                <a:gd name="T82" fmla="*/ 8 w 1271"/>
                <a:gd name="T83" fmla="*/ 2 h 409"/>
                <a:gd name="T84" fmla="*/ 8 w 1271"/>
                <a:gd name="T85" fmla="*/ 2 h 409"/>
                <a:gd name="T86" fmla="*/ 8 w 1271"/>
                <a:gd name="T87" fmla="*/ 2 h 409"/>
                <a:gd name="T88" fmla="*/ 8 w 1271"/>
                <a:gd name="T89" fmla="*/ 2 h 409"/>
                <a:gd name="T90" fmla="*/ 8 w 1271"/>
                <a:gd name="T91" fmla="*/ 2 h 409"/>
                <a:gd name="T92" fmla="*/ 8 w 1271"/>
                <a:gd name="T93" fmla="*/ 2 h 409"/>
                <a:gd name="T94" fmla="*/ 9 w 1271"/>
                <a:gd name="T95" fmla="*/ 2 h 409"/>
                <a:gd name="T96" fmla="*/ 9 w 1271"/>
                <a:gd name="T97" fmla="*/ 2 h 409"/>
                <a:gd name="T98" fmla="*/ 9 w 1271"/>
                <a:gd name="T99" fmla="*/ 3 h 409"/>
                <a:gd name="T100" fmla="*/ 8 w 1271"/>
                <a:gd name="T101" fmla="*/ 3 h 409"/>
                <a:gd name="T102" fmla="*/ 8 w 1271"/>
                <a:gd name="T103" fmla="*/ 3 h 409"/>
                <a:gd name="T104" fmla="*/ 8 w 1271"/>
                <a:gd name="T105" fmla="*/ 2 h 409"/>
                <a:gd name="T106" fmla="*/ 10 w 1271"/>
                <a:gd name="T107" fmla="*/ 2 h 409"/>
                <a:gd name="T108" fmla="*/ 10 w 1271"/>
                <a:gd name="T109" fmla="*/ 2 h 409"/>
                <a:gd name="T110" fmla="*/ 11 w 1271"/>
                <a:gd name="T111" fmla="*/ 2 h 409"/>
                <a:gd name="T112" fmla="*/ 11 w 1271"/>
                <a:gd name="T113" fmla="*/ 2 h 409"/>
                <a:gd name="T114" fmla="*/ 13 w 1271"/>
                <a:gd name="T115" fmla="*/ 4 h 409"/>
                <a:gd name="T116" fmla="*/ 12 w 1271"/>
                <a:gd name="T117" fmla="*/ 2 h 409"/>
                <a:gd name="T118" fmla="*/ 11 w 1271"/>
                <a:gd name="T119" fmla="*/ 2 h 409"/>
                <a:gd name="T120" fmla="*/ 11 w 1271"/>
                <a:gd name="T121" fmla="*/ 2 h 409"/>
                <a:gd name="T122" fmla="*/ 10 w 1271"/>
                <a:gd name="T123" fmla="*/ 2 h 40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271" h="409">
                  <a:moveTo>
                    <a:pt x="84" y="314"/>
                  </a:moveTo>
                  <a:lnTo>
                    <a:pt x="144" y="314"/>
                  </a:lnTo>
                  <a:lnTo>
                    <a:pt x="144" y="64"/>
                  </a:lnTo>
                  <a:lnTo>
                    <a:pt x="230" y="64"/>
                  </a:lnTo>
                  <a:lnTo>
                    <a:pt x="230" y="17"/>
                  </a:lnTo>
                  <a:lnTo>
                    <a:pt x="0" y="17"/>
                  </a:lnTo>
                  <a:lnTo>
                    <a:pt x="0" y="64"/>
                  </a:lnTo>
                  <a:lnTo>
                    <a:pt x="84" y="64"/>
                  </a:lnTo>
                  <a:lnTo>
                    <a:pt x="84" y="314"/>
                  </a:lnTo>
                  <a:close/>
                  <a:moveTo>
                    <a:pt x="233" y="314"/>
                  </a:moveTo>
                  <a:lnTo>
                    <a:pt x="289" y="314"/>
                  </a:lnTo>
                  <a:lnTo>
                    <a:pt x="289" y="234"/>
                  </a:lnTo>
                  <a:lnTo>
                    <a:pt x="289" y="221"/>
                  </a:lnTo>
                  <a:lnTo>
                    <a:pt x="291" y="206"/>
                  </a:lnTo>
                  <a:lnTo>
                    <a:pt x="293" y="192"/>
                  </a:lnTo>
                  <a:lnTo>
                    <a:pt x="296" y="177"/>
                  </a:lnTo>
                  <a:lnTo>
                    <a:pt x="298" y="171"/>
                  </a:lnTo>
                  <a:lnTo>
                    <a:pt x="301" y="165"/>
                  </a:lnTo>
                  <a:lnTo>
                    <a:pt x="305" y="158"/>
                  </a:lnTo>
                  <a:lnTo>
                    <a:pt x="309" y="154"/>
                  </a:lnTo>
                  <a:lnTo>
                    <a:pt x="315" y="150"/>
                  </a:lnTo>
                  <a:lnTo>
                    <a:pt x="321" y="147"/>
                  </a:lnTo>
                  <a:lnTo>
                    <a:pt x="328" y="145"/>
                  </a:lnTo>
                  <a:lnTo>
                    <a:pt x="337" y="145"/>
                  </a:lnTo>
                  <a:lnTo>
                    <a:pt x="344" y="145"/>
                  </a:lnTo>
                  <a:lnTo>
                    <a:pt x="351" y="146"/>
                  </a:lnTo>
                  <a:lnTo>
                    <a:pt x="356" y="147"/>
                  </a:lnTo>
                  <a:lnTo>
                    <a:pt x="362" y="149"/>
                  </a:lnTo>
                  <a:lnTo>
                    <a:pt x="362" y="91"/>
                  </a:lnTo>
                  <a:lnTo>
                    <a:pt x="352" y="90"/>
                  </a:lnTo>
                  <a:lnTo>
                    <a:pt x="344" y="90"/>
                  </a:lnTo>
                  <a:lnTo>
                    <a:pt x="338" y="90"/>
                  </a:lnTo>
                  <a:lnTo>
                    <a:pt x="332" y="91"/>
                  </a:lnTo>
                  <a:lnTo>
                    <a:pt x="326" y="93"/>
                  </a:lnTo>
                  <a:lnTo>
                    <a:pt x="321" y="95"/>
                  </a:lnTo>
                  <a:lnTo>
                    <a:pt x="310" y="102"/>
                  </a:lnTo>
                  <a:lnTo>
                    <a:pt x="302" y="109"/>
                  </a:lnTo>
                  <a:lnTo>
                    <a:pt x="296" y="118"/>
                  </a:lnTo>
                  <a:lnTo>
                    <a:pt x="289" y="128"/>
                  </a:lnTo>
                  <a:lnTo>
                    <a:pt x="286" y="136"/>
                  </a:lnTo>
                  <a:lnTo>
                    <a:pt x="284" y="145"/>
                  </a:lnTo>
                  <a:lnTo>
                    <a:pt x="283" y="145"/>
                  </a:lnTo>
                  <a:lnTo>
                    <a:pt x="283" y="94"/>
                  </a:lnTo>
                  <a:lnTo>
                    <a:pt x="233" y="94"/>
                  </a:lnTo>
                  <a:lnTo>
                    <a:pt x="233" y="314"/>
                  </a:lnTo>
                  <a:close/>
                  <a:moveTo>
                    <a:pt x="407" y="314"/>
                  </a:moveTo>
                  <a:lnTo>
                    <a:pt x="464" y="314"/>
                  </a:lnTo>
                  <a:lnTo>
                    <a:pt x="464" y="94"/>
                  </a:lnTo>
                  <a:lnTo>
                    <a:pt x="407" y="94"/>
                  </a:lnTo>
                  <a:lnTo>
                    <a:pt x="407" y="314"/>
                  </a:lnTo>
                  <a:close/>
                  <a:moveTo>
                    <a:pt x="407" y="55"/>
                  </a:moveTo>
                  <a:lnTo>
                    <a:pt x="464" y="55"/>
                  </a:lnTo>
                  <a:lnTo>
                    <a:pt x="464" y="0"/>
                  </a:lnTo>
                  <a:lnTo>
                    <a:pt x="407" y="0"/>
                  </a:lnTo>
                  <a:lnTo>
                    <a:pt x="407" y="55"/>
                  </a:lnTo>
                  <a:close/>
                  <a:moveTo>
                    <a:pt x="626" y="270"/>
                  </a:moveTo>
                  <a:lnTo>
                    <a:pt x="620" y="269"/>
                  </a:lnTo>
                  <a:lnTo>
                    <a:pt x="615" y="268"/>
                  </a:lnTo>
                  <a:lnTo>
                    <a:pt x="610" y="266"/>
                  </a:lnTo>
                  <a:lnTo>
                    <a:pt x="604" y="264"/>
                  </a:lnTo>
                  <a:lnTo>
                    <a:pt x="600" y="261"/>
                  </a:lnTo>
                  <a:lnTo>
                    <a:pt x="596" y="257"/>
                  </a:lnTo>
                  <a:lnTo>
                    <a:pt x="593" y="253"/>
                  </a:lnTo>
                  <a:lnTo>
                    <a:pt x="590" y="248"/>
                  </a:lnTo>
                  <a:lnTo>
                    <a:pt x="585" y="238"/>
                  </a:lnTo>
                  <a:lnTo>
                    <a:pt x="580" y="226"/>
                  </a:lnTo>
                  <a:lnTo>
                    <a:pt x="578" y="215"/>
                  </a:lnTo>
                  <a:lnTo>
                    <a:pt x="577" y="203"/>
                  </a:lnTo>
                  <a:lnTo>
                    <a:pt x="578" y="191"/>
                  </a:lnTo>
                  <a:lnTo>
                    <a:pt x="580" y="178"/>
                  </a:lnTo>
                  <a:lnTo>
                    <a:pt x="584" y="167"/>
                  </a:lnTo>
                  <a:lnTo>
                    <a:pt x="589" y="156"/>
                  </a:lnTo>
                  <a:lnTo>
                    <a:pt x="592" y="151"/>
                  </a:lnTo>
                  <a:lnTo>
                    <a:pt x="596" y="147"/>
                  </a:lnTo>
                  <a:lnTo>
                    <a:pt x="600" y="144"/>
                  </a:lnTo>
                  <a:lnTo>
                    <a:pt x="604" y="140"/>
                  </a:lnTo>
                  <a:lnTo>
                    <a:pt x="610" y="137"/>
                  </a:lnTo>
                  <a:lnTo>
                    <a:pt x="616" y="135"/>
                  </a:lnTo>
                  <a:lnTo>
                    <a:pt x="622" y="134"/>
                  </a:lnTo>
                  <a:lnTo>
                    <a:pt x="629" y="134"/>
                  </a:lnTo>
                  <a:lnTo>
                    <a:pt x="635" y="134"/>
                  </a:lnTo>
                  <a:lnTo>
                    <a:pt x="640" y="135"/>
                  </a:lnTo>
                  <a:lnTo>
                    <a:pt x="645" y="137"/>
                  </a:lnTo>
                  <a:lnTo>
                    <a:pt x="650" y="139"/>
                  </a:lnTo>
                  <a:lnTo>
                    <a:pt x="655" y="143"/>
                  </a:lnTo>
                  <a:lnTo>
                    <a:pt x="659" y="146"/>
                  </a:lnTo>
                  <a:lnTo>
                    <a:pt x="662" y="150"/>
                  </a:lnTo>
                  <a:lnTo>
                    <a:pt x="665" y="154"/>
                  </a:lnTo>
                  <a:lnTo>
                    <a:pt x="670" y="165"/>
                  </a:lnTo>
                  <a:lnTo>
                    <a:pt x="673" y="176"/>
                  </a:lnTo>
                  <a:lnTo>
                    <a:pt x="676" y="189"/>
                  </a:lnTo>
                  <a:lnTo>
                    <a:pt x="677" y="202"/>
                  </a:lnTo>
                  <a:lnTo>
                    <a:pt x="676" y="216"/>
                  </a:lnTo>
                  <a:lnTo>
                    <a:pt x="673" y="228"/>
                  </a:lnTo>
                  <a:lnTo>
                    <a:pt x="670" y="240"/>
                  </a:lnTo>
                  <a:lnTo>
                    <a:pt x="665" y="249"/>
                  </a:lnTo>
                  <a:lnTo>
                    <a:pt x="662" y="255"/>
                  </a:lnTo>
                  <a:lnTo>
                    <a:pt x="658" y="258"/>
                  </a:lnTo>
                  <a:lnTo>
                    <a:pt x="654" y="262"/>
                  </a:lnTo>
                  <a:lnTo>
                    <a:pt x="649" y="264"/>
                  </a:lnTo>
                  <a:lnTo>
                    <a:pt x="644" y="267"/>
                  </a:lnTo>
                  <a:lnTo>
                    <a:pt x="639" y="268"/>
                  </a:lnTo>
                  <a:lnTo>
                    <a:pt x="633" y="269"/>
                  </a:lnTo>
                  <a:lnTo>
                    <a:pt x="626" y="270"/>
                  </a:lnTo>
                  <a:close/>
                  <a:moveTo>
                    <a:pt x="679" y="94"/>
                  </a:moveTo>
                  <a:lnTo>
                    <a:pt x="679" y="125"/>
                  </a:lnTo>
                  <a:lnTo>
                    <a:pt x="678" y="125"/>
                  </a:lnTo>
                  <a:lnTo>
                    <a:pt x="672" y="116"/>
                  </a:lnTo>
                  <a:lnTo>
                    <a:pt x="665" y="109"/>
                  </a:lnTo>
                  <a:lnTo>
                    <a:pt x="658" y="103"/>
                  </a:lnTo>
                  <a:lnTo>
                    <a:pt x="649" y="98"/>
                  </a:lnTo>
                  <a:lnTo>
                    <a:pt x="641" y="94"/>
                  </a:lnTo>
                  <a:lnTo>
                    <a:pt x="632" y="91"/>
                  </a:lnTo>
                  <a:lnTo>
                    <a:pt x="621" y="90"/>
                  </a:lnTo>
                  <a:lnTo>
                    <a:pt x="611" y="90"/>
                  </a:lnTo>
                  <a:lnTo>
                    <a:pt x="599" y="90"/>
                  </a:lnTo>
                  <a:lnTo>
                    <a:pt x="588" y="92"/>
                  </a:lnTo>
                  <a:lnTo>
                    <a:pt x="578" y="95"/>
                  </a:lnTo>
                  <a:lnTo>
                    <a:pt x="569" y="100"/>
                  </a:lnTo>
                  <a:lnTo>
                    <a:pt x="560" y="106"/>
                  </a:lnTo>
                  <a:lnTo>
                    <a:pt x="553" y="112"/>
                  </a:lnTo>
                  <a:lnTo>
                    <a:pt x="546" y="118"/>
                  </a:lnTo>
                  <a:lnTo>
                    <a:pt x="540" y="127"/>
                  </a:lnTo>
                  <a:lnTo>
                    <a:pt x="534" y="135"/>
                  </a:lnTo>
                  <a:lnTo>
                    <a:pt x="530" y="145"/>
                  </a:lnTo>
                  <a:lnTo>
                    <a:pt x="526" y="154"/>
                  </a:lnTo>
                  <a:lnTo>
                    <a:pt x="524" y="164"/>
                  </a:lnTo>
                  <a:lnTo>
                    <a:pt x="521" y="173"/>
                  </a:lnTo>
                  <a:lnTo>
                    <a:pt x="520" y="183"/>
                  </a:lnTo>
                  <a:lnTo>
                    <a:pt x="519" y="194"/>
                  </a:lnTo>
                  <a:lnTo>
                    <a:pt x="518" y="203"/>
                  </a:lnTo>
                  <a:lnTo>
                    <a:pt x="519" y="215"/>
                  </a:lnTo>
                  <a:lnTo>
                    <a:pt x="520" y="225"/>
                  </a:lnTo>
                  <a:lnTo>
                    <a:pt x="521" y="236"/>
                  </a:lnTo>
                  <a:lnTo>
                    <a:pt x="523" y="245"/>
                  </a:lnTo>
                  <a:lnTo>
                    <a:pt x="526" y="256"/>
                  </a:lnTo>
                  <a:lnTo>
                    <a:pt x="529" y="264"/>
                  </a:lnTo>
                  <a:lnTo>
                    <a:pt x="533" y="273"/>
                  </a:lnTo>
                  <a:lnTo>
                    <a:pt x="539" y="281"/>
                  </a:lnTo>
                  <a:lnTo>
                    <a:pt x="544" y="288"/>
                  </a:lnTo>
                  <a:lnTo>
                    <a:pt x="551" y="294"/>
                  </a:lnTo>
                  <a:lnTo>
                    <a:pt x="558" y="301"/>
                  </a:lnTo>
                  <a:lnTo>
                    <a:pt x="566" y="305"/>
                  </a:lnTo>
                  <a:lnTo>
                    <a:pt x="575" y="309"/>
                  </a:lnTo>
                  <a:lnTo>
                    <a:pt x="586" y="312"/>
                  </a:lnTo>
                  <a:lnTo>
                    <a:pt x="596" y="313"/>
                  </a:lnTo>
                  <a:lnTo>
                    <a:pt x="608" y="314"/>
                  </a:lnTo>
                  <a:lnTo>
                    <a:pt x="619" y="313"/>
                  </a:lnTo>
                  <a:lnTo>
                    <a:pt x="631" y="311"/>
                  </a:lnTo>
                  <a:lnTo>
                    <a:pt x="640" y="308"/>
                  </a:lnTo>
                  <a:lnTo>
                    <a:pt x="649" y="304"/>
                  </a:lnTo>
                  <a:lnTo>
                    <a:pt x="658" y="299"/>
                  </a:lnTo>
                  <a:lnTo>
                    <a:pt x="665" y="292"/>
                  </a:lnTo>
                  <a:lnTo>
                    <a:pt x="671" y="286"/>
                  </a:lnTo>
                  <a:lnTo>
                    <a:pt x="676" y="280"/>
                  </a:lnTo>
                  <a:lnTo>
                    <a:pt x="677" y="280"/>
                  </a:lnTo>
                  <a:lnTo>
                    <a:pt x="677" y="293"/>
                  </a:lnTo>
                  <a:lnTo>
                    <a:pt x="675" y="309"/>
                  </a:lnTo>
                  <a:lnTo>
                    <a:pt x="673" y="315"/>
                  </a:lnTo>
                  <a:lnTo>
                    <a:pt x="672" y="323"/>
                  </a:lnTo>
                  <a:lnTo>
                    <a:pt x="670" y="330"/>
                  </a:lnTo>
                  <a:lnTo>
                    <a:pt x="667" y="336"/>
                  </a:lnTo>
                  <a:lnTo>
                    <a:pt x="663" y="343"/>
                  </a:lnTo>
                  <a:lnTo>
                    <a:pt x="659" y="348"/>
                  </a:lnTo>
                  <a:lnTo>
                    <a:pt x="654" y="352"/>
                  </a:lnTo>
                  <a:lnTo>
                    <a:pt x="647" y="356"/>
                  </a:lnTo>
                  <a:lnTo>
                    <a:pt x="640" y="360"/>
                  </a:lnTo>
                  <a:lnTo>
                    <a:pt x="632" y="362"/>
                  </a:lnTo>
                  <a:lnTo>
                    <a:pt x="621" y="364"/>
                  </a:lnTo>
                  <a:lnTo>
                    <a:pt x="611" y="365"/>
                  </a:lnTo>
                  <a:lnTo>
                    <a:pt x="603" y="365"/>
                  </a:lnTo>
                  <a:lnTo>
                    <a:pt x="595" y="362"/>
                  </a:lnTo>
                  <a:lnTo>
                    <a:pt x="587" y="361"/>
                  </a:lnTo>
                  <a:lnTo>
                    <a:pt x="578" y="358"/>
                  </a:lnTo>
                  <a:lnTo>
                    <a:pt x="562" y="352"/>
                  </a:lnTo>
                  <a:lnTo>
                    <a:pt x="547" y="346"/>
                  </a:lnTo>
                  <a:lnTo>
                    <a:pt x="542" y="394"/>
                  </a:lnTo>
                  <a:lnTo>
                    <a:pt x="552" y="398"/>
                  </a:lnTo>
                  <a:lnTo>
                    <a:pt x="563" y="401"/>
                  </a:lnTo>
                  <a:lnTo>
                    <a:pt x="572" y="403"/>
                  </a:lnTo>
                  <a:lnTo>
                    <a:pt x="581" y="405"/>
                  </a:lnTo>
                  <a:lnTo>
                    <a:pt x="600" y="409"/>
                  </a:lnTo>
                  <a:lnTo>
                    <a:pt x="618" y="409"/>
                  </a:lnTo>
                  <a:lnTo>
                    <a:pt x="634" y="409"/>
                  </a:lnTo>
                  <a:lnTo>
                    <a:pt x="649" y="406"/>
                  </a:lnTo>
                  <a:lnTo>
                    <a:pt x="663" y="403"/>
                  </a:lnTo>
                  <a:lnTo>
                    <a:pt x="675" y="399"/>
                  </a:lnTo>
                  <a:lnTo>
                    <a:pt x="685" y="394"/>
                  </a:lnTo>
                  <a:lnTo>
                    <a:pt x="694" y="388"/>
                  </a:lnTo>
                  <a:lnTo>
                    <a:pt x="703" y="381"/>
                  </a:lnTo>
                  <a:lnTo>
                    <a:pt x="710" y="373"/>
                  </a:lnTo>
                  <a:lnTo>
                    <a:pt x="716" y="365"/>
                  </a:lnTo>
                  <a:lnTo>
                    <a:pt x="722" y="356"/>
                  </a:lnTo>
                  <a:lnTo>
                    <a:pt x="725" y="347"/>
                  </a:lnTo>
                  <a:lnTo>
                    <a:pt x="728" y="336"/>
                  </a:lnTo>
                  <a:lnTo>
                    <a:pt x="731" y="326"/>
                  </a:lnTo>
                  <a:lnTo>
                    <a:pt x="732" y="315"/>
                  </a:lnTo>
                  <a:lnTo>
                    <a:pt x="733" y="304"/>
                  </a:lnTo>
                  <a:lnTo>
                    <a:pt x="733" y="293"/>
                  </a:lnTo>
                  <a:lnTo>
                    <a:pt x="733" y="94"/>
                  </a:lnTo>
                  <a:lnTo>
                    <a:pt x="679" y="94"/>
                  </a:lnTo>
                  <a:close/>
                  <a:moveTo>
                    <a:pt x="786" y="206"/>
                  </a:moveTo>
                  <a:lnTo>
                    <a:pt x="788" y="218"/>
                  </a:lnTo>
                  <a:lnTo>
                    <a:pt x="789" y="229"/>
                  </a:lnTo>
                  <a:lnTo>
                    <a:pt x="791" y="240"/>
                  </a:lnTo>
                  <a:lnTo>
                    <a:pt x="795" y="250"/>
                  </a:lnTo>
                  <a:lnTo>
                    <a:pt x="799" y="260"/>
                  </a:lnTo>
                  <a:lnTo>
                    <a:pt x="804" y="269"/>
                  </a:lnTo>
                  <a:lnTo>
                    <a:pt x="810" y="279"/>
                  </a:lnTo>
                  <a:lnTo>
                    <a:pt x="817" y="286"/>
                  </a:lnTo>
                  <a:lnTo>
                    <a:pt x="824" y="293"/>
                  </a:lnTo>
                  <a:lnTo>
                    <a:pt x="834" y="300"/>
                  </a:lnTo>
                  <a:lnTo>
                    <a:pt x="843" y="306"/>
                  </a:lnTo>
                  <a:lnTo>
                    <a:pt x="852" y="310"/>
                  </a:lnTo>
                  <a:lnTo>
                    <a:pt x="864" y="314"/>
                  </a:lnTo>
                  <a:lnTo>
                    <a:pt x="875" y="317"/>
                  </a:lnTo>
                  <a:lnTo>
                    <a:pt x="888" y="318"/>
                  </a:lnTo>
                  <a:lnTo>
                    <a:pt x="902" y="320"/>
                  </a:lnTo>
                  <a:lnTo>
                    <a:pt x="914" y="318"/>
                  </a:lnTo>
                  <a:lnTo>
                    <a:pt x="927" y="317"/>
                  </a:lnTo>
                  <a:lnTo>
                    <a:pt x="939" y="314"/>
                  </a:lnTo>
                  <a:lnTo>
                    <a:pt x="950" y="310"/>
                  </a:lnTo>
                  <a:lnTo>
                    <a:pt x="960" y="306"/>
                  </a:lnTo>
                  <a:lnTo>
                    <a:pt x="970" y="300"/>
                  </a:lnTo>
                  <a:lnTo>
                    <a:pt x="978" y="293"/>
                  </a:lnTo>
                  <a:lnTo>
                    <a:pt x="986" y="286"/>
                  </a:lnTo>
                  <a:lnTo>
                    <a:pt x="993" y="279"/>
                  </a:lnTo>
                  <a:lnTo>
                    <a:pt x="999" y="269"/>
                  </a:lnTo>
                  <a:lnTo>
                    <a:pt x="1004" y="260"/>
                  </a:lnTo>
                  <a:lnTo>
                    <a:pt x="1008" y="250"/>
                  </a:lnTo>
                  <a:lnTo>
                    <a:pt x="1011" y="240"/>
                  </a:lnTo>
                  <a:lnTo>
                    <a:pt x="1015" y="229"/>
                  </a:lnTo>
                  <a:lnTo>
                    <a:pt x="1016" y="218"/>
                  </a:lnTo>
                  <a:lnTo>
                    <a:pt x="1016" y="206"/>
                  </a:lnTo>
                  <a:lnTo>
                    <a:pt x="1016" y="193"/>
                  </a:lnTo>
                  <a:lnTo>
                    <a:pt x="1014" y="180"/>
                  </a:lnTo>
                  <a:lnTo>
                    <a:pt x="1011" y="169"/>
                  </a:lnTo>
                  <a:lnTo>
                    <a:pt x="1007" y="157"/>
                  </a:lnTo>
                  <a:lnTo>
                    <a:pt x="1003" y="147"/>
                  </a:lnTo>
                  <a:lnTo>
                    <a:pt x="997" y="137"/>
                  </a:lnTo>
                  <a:lnTo>
                    <a:pt x="991" y="129"/>
                  </a:lnTo>
                  <a:lnTo>
                    <a:pt x="983" y="121"/>
                  </a:lnTo>
                  <a:lnTo>
                    <a:pt x="975" y="113"/>
                  </a:lnTo>
                  <a:lnTo>
                    <a:pt x="966" y="107"/>
                  </a:lnTo>
                  <a:lnTo>
                    <a:pt x="957" y="102"/>
                  </a:lnTo>
                  <a:lnTo>
                    <a:pt x="947" y="98"/>
                  </a:lnTo>
                  <a:lnTo>
                    <a:pt x="936" y="94"/>
                  </a:lnTo>
                  <a:lnTo>
                    <a:pt x="925" y="91"/>
                  </a:lnTo>
                  <a:lnTo>
                    <a:pt x="913" y="90"/>
                  </a:lnTo>
                  <a:lnTo>
                    <a:pt x="902" y="90"/>
                  </a:lnTo>
                  <a:lnTo>
                    <a:pt x="889" y="90"/>
                  </a:lnTo>
                  <a:lnTo>
                    <a:pt x="878" y="91"/>
                  </a:lnTo>
                  <a:lnTo>
                    <a:pt x="867" y="94"/>
                  </a:lnTo>
                  <a:lnTo>
                    <a:pt x="856" y="98"/>
                  </a:lnTo>
                  <a:lnTo>
                    <a:pt x="846" y="102"/>
                  </a:lnTo>
                  <a:lnTo>
                    <a:pt x="837" y="107"/>
                  </a:lnTo>
                  <a:lnTo>
                    <a:pt x="827" y="113"/>
                  </a:lnTo>
                  <a:lnTo>
                    <a:pt x="820" y="121"/>
                  </a:lnTo>
                  <a:lnTo>
                    <a:pt x="813" y="129"/>
                  </a:lnTo>
                  <a:lnTo>
                    <a:pt x="805" y="137"/>
                  </a:lnTo>
                  <a:lnTo>
                    <a:pt x="800" y="147"/>
                  </a:lnTo>
                  <a:lnTo>
                    <a:pt x="796" y="157"/>
                  </a:lnTo>
                  <a:lnTo>
                    <a:pt x="792" y="169"/>
                  </a:lnTo>
                  <a:lnTo>
                    <a:pt x="789" y="180"/>
                  </a:lnTo>
                  <a:lnTo>
                    <a:pt x="788" y="193"/>
                  </a:lnTo>
                  <a:lnTo>
                    <a:pt x="786" y="206"/>
                  </a:lnTo>
                  <a:close/>
                  <a:moveTo>
                    <a:pt x="846" y="199"/>
                  </a:moveTo>
                  <a:lnTo>
                    <a:pt x="847" y="187"/>
                  </a:lnTo>
                  <a:lnTo>
                    <a:pt x="849" y="175"/>
                  </a:lnTo>
                  <a:lnTo>
                    <a:pt x="853" y="165"/>
                  </a:lnTo>
                  <a:lnTo>
                    <a:pt x="860" y="154"/>
                  </a:lnTo>
                  <a:lnTo>
                    <a:pt x="864" y="150"/>
                  </a:lnTo>
                  <a:lnTo>
                    <a:pt x="867" y="146"/>
                  </a:lnTo>
                  <a:lnTo>
                    <a:pt x="872" y="143"/>
                  </a:lnTo>
                  <a:lnTo>
                    <a:pt x="876" y="139"/>
                  </a:lnTo>
                  <a:lnTo>
                    <a:pt x="883" y="137"/>
                  </a:lnTo>
                  <a:lnTo>
                    <a:pt x="888" y="135"/>
                  </a:lnTo>
                  <a:lnTo>
                    <a:pt x="894" y="134"/>
                  </a:lnTo>
                  <a:lnTo>
                    <a:pt x="902" y="134"/>
                  </a:lnTo>
                  <a:lnTo>
                    <a:pt x="908" y="134"/>
                  </a:lnTo>
                  <a:lnTo>
                    <a:pt x="914" y="135"/>
                  </a:lnTo>
                  <a:lnTo>
                    <a:pt x="920" y="137"/>
                  </a:lnTo>
                  <a:lnTo>
                    <a:pt x="926" y="139"/>
                  </a:lnTo>
                  <a:lnTo>
                    <a:pt x="931" y="143"/>
                  </a:lnTo>
                  <a:lnTo>
                    <a:pt x="935" y="146"/>
                  </a:lnTo>
                  <a:lnTo>
                    <a:pt x="939" y="150"/>
                  </a:lnTo>
                  <a:lnTo>
                    <a:pt x="942" y="154"/>
                  </a:lnTo>
                  <a:lnTo>
                    <a:pt x="949" y="164"/>
                  </a:lnTo>
                  <a:lnTo>
                    <a:pt x="953" y="175"/>
                  </a:lnTo>
                  <a:lnTo>
                    <a:pt x="956" y="187"/>
                  </a:lnTo>
                  <a:lnTo>
                    <a:pt x="956" y="199"/>
                  </a:lnTo>
                  <a:lnTo>
                    <a:pt x="956" y="213"/>
                  </a:lnTo>
                  <a:lnTo>
                    <a:pt x="954" y="226"/>
                  </a:lnTo>
                  <a:lnTo>
                    <a:pt x="953" y="233"/>
                  </a:lnTo>
                  <a:lnTo>
                    <a:pt x="951" y="239"/>
                  </a:lnTo>
                  <a:lnTo>
                    <a:pt x="949" y="245"/>
                  </a:lnTo>
                  <a:lnTo>
                    <a:pt x="946" y="250"/>
                  </a:lnTo>
                  <a:lnTo>
                    <a:pt x="942" y="256"/>
                  </a:lnTo>
                  <a:lnTo>
                    <a:pt x="938" y="261"/>
                  </a:lnTo>
                  <a:lnTo>
                    <a:pt x="933" y="265"/>
                  </a:lnTo>
                  <a:lnTo>
                    <a:pt x="929" y="268"/>
                  </a:lnTo>
                  <a:lnTo>
                    <a:pt x="923" y="271"/>
                  </a:lnTo>
                  <a:lnTo>
                    <a:pt x="916" y="273"/>
                  </a:lnTo>
                  <a:lnTo>
                    <a:pt x="909" y="275"/>
                  </a:lnTo>
                  <a:lnTo>
                    <a:pt x="902" y="276"/>
                  </a:lnTo>
                  <a:lnTo>
                    <a:pt x="893" y="275"/>
                  </a:lnTo>
                  <a:lnTo>
                    <a:pt x="886" y="273"/>
                  </a:lnTo>
                  <a:lnTo>
                    <a:pt x="880" y="271"/>
                  </a:lnTo>
                  <a:lnTo>
                    <a:pt x="874" y="268"/>
                  </a:lnTo>
                  <a:lnTo>
                    <a:pt x="869" y="265"/>
                  </a:lnTo>
                  <a:lnTo>
                    <a:pt x="865" y="261"/>
                  </a:lnTo>
                  <a:lnTo>
                    <a:pt x="861" y="256"/>
                  </a:lnTo>
                  <a:lnTo>
                    <a:pt x="858" y="250"/>
                  </a:lnTo>
                  <a:lnTo>
                    <a:pt x="855" y="245"/>
                  </a:lnTo>
                  <a:lnTo>
                    <a:pt x="852" y="239"/>
                  </a:lnTo>
                  <a:lnTo>
                    <a:pt x="850" y="233"/>
                  </a:lnTo>
                  <a:lnTo>
                    <a:pt x="848" y="226"/>
                  </a:lnTo>
                  <a:lnTo>
                    <a:pt x="847" y="213"/>
                  </a:lnTo>
                  <a:lnTo>
                    <a:pt x="846" y="199"/>
                  </a:lnTo>
                  <a:close/>
                  <a:moveTo>
                    <a:pt x="1069" y="314"/>
                  </a:moveTo>
                  <a:lnTo>
                    <a:pt x="1127" y="314"/>
                  </a:lnTo>
                  <a:lnTo>
                    <a:pt x="1127" y="206"/>
                  </a:lnTo>
                  <a:lnTo>
                    <a:pt x="1127" y="196"/>
                  </a:lnTo>
                  <a:lnTo>
                    <a:pt x="1129" y="183"/>
                  </a:lnTo>
                  <a:lnTo>
                    <a:pt x="1132" y="172"/>
                  </a:lnTo>
                  <a:lnTo>
                    <a:pt x="1136" y="160"/>
                  </a:lnTo>
                  <a:lnTo>
                    <a:pt x="1139" y="154"/>
                  </a:lnTo>
                  <a:lnTo>
                    <a:pt x="1142" y="150"/>
                  </a:lnTo>
                  <a:lnTo>
                    <a:pt x="1146" y="146"/>
                  </a:lnTo>
                  <a:lnTo>
                    <a:pt x="1152" y="142"/>
                  </a:lnTo>
                  <a:lnTo>
                    <a:pt x="1157" y="138"/>
                  </a:lnTo>
                  <a:lnTo>
                    <a:pt x="1162" y="136"/>
                  </a:lnTo>
                  <a:lnTo>
                    <a:pt x="1169" y="134"/>
                  </a:lnTo>
                  <a:lnTo>
                    <a:pt x="1177" y="134"/>
                  </a:lnTo>
                  <a:lnTo>
                    <a:pt x="1183" y="134"/>
                  </a:lnTo>
                  <a:lnTo>
                    <a:pt x="1188" y="135"/>
                  </a:lnTo>
                  <a:lnTo>
                    <a:pt x="1194" y="137"/>
                  </a:lnTo>
                  <a:lnTo>
                    <a:pt x="1198" y="140"/>
                  </a:lnTo>
                  <a:lnTo>
                    <a:pt x="1201" y="144"/>
                  </a:lnTo>
                  <a:lnTo>
                    <a:pt x="1204" y="147"/>
                  </a:lnTo>
                  <a:lnTo>
                    <a:pt x="1207" y="151"/>
                  </a:lnTo>
                  <a:lnTo>
                    <a:pt x="1209" y="155"/>
                  </a:lnTo>
                  <a:lnTo>
                    <a:pt x="1211" y="166"/>
                  </a:lnTo>
                  <a:lnTo>
                    <a:pt x="1213" y="176"/>
                  </a:lnTo>
                  <a:lnTo>
                    <a:pt x="1213" y="187"/>
                  </a:lnTo>
                  <a:lnTo>
                    <a:pt x="1213" y="197"/>
                  </a:lnTo>
                  <a:lnTo>
                    <a:pt x="1213" y="314"/>
                  </a:lnTo>
                  <a:lnTo>
                    <a:pt x="1271" y="314"/>
                  </a:lnTo>
                  <a:lnTo>
                    <a:pt x="1271" y="176"/>
                  </a:lnTo>
                  <a:lnTo>
                    <a:pt x="1270" y="167"/>
                  </a:lnTo>
                  <a:lnTo>
                    <a:pt x="1270" y="158"/>
                  </a:lnTo>
                  <a:lnTo>
                    <a:pt x="1268" y="150"/>
                  </a:lnTo>
                  <a:lnTo>
                    <a:pt x="1267" y="142"/>
                  </a:lnTo>
                  <a:lnTo>
                    <a:pt x="1264" y="134"/>
                  </a:lnTo>
                  <a:lnTo>
                    <a:pt x="1260" y="127"/>
                  </a:lnTo>
                  <a:lnTo>
                    <a:pt x="1257" y="121"/>
                  </a:lnTo>
                  <a:lnTo>
                    <a:pt x="1253" y="114"/>
                  </a:lnTo>
                  <a:lnTo>
                    <a:pt x="1248" y="109"/>
                  </a:lnTo>
                  <a:lnTo>
                    <a:pt x="1243" y="104"/>
                  </a:lnTo>
                  <a:lnTo>
                    <a:pt x="1236" y="100"/>
                  </a:lnTo>
                  <a:lnTo>
                    <a:pt x="1230" y="96"/>
                  </a:lnTo>
                  <a:lnTo>
                    <a:pt x="1222" y="93"/>
                  </a:lnTo>
                  <a:lnTo>
                    <a:pt x="1214" y="91"/>
                  </a:lnTo>
                  <a:lnTo>
                    <a:pt x="1205" y="90"/>
                  </a:lnTo>
                  <a:lnTo>
                    <a:pt x="1196" y="90"/>
                  </a:lnTo>
                  <a:lnTo>
                    <a:pt x="1185" y="90"/>
                  </a:lnTo>
                  <a:lnTo>
                    <a:pt x="1175" y="91"/>
                  </a:lnTo>
                  <a:lnTo>
                    <a:pt x="1165" y="94"/>
                  </a:lnTo>
                  <a:lnTo>
                    <a:pt x="1156" y="98"/>
                  </a:lnTo>
                  <a:lnTo>
                    <a:pt x="1146" y="103"/>
                  </a:lnTo>
                  <a:lnTo>
                    <a:pt x="1139" y="109"/>
                  </a:lnTo>
                  <a:lnTo>
                    <a:pt x="1131" y="116"/>
                  </a:lnTo>
                  <a:lnTo>
                    <a:pt x="1124" y="125"/>
                  </a:lnTo>
                  <a:lnTo>
                    <a:pt x="1123" y="125"/>
                  </a:lnTo>
                  <a:lnTo>
                    <a:pt x="1123" y="94"/>
                  </a:lnTo>
                  <a:lnTo>
                    <a:pt x="1069" y="94"/>
                  </a:lnTo>
                  <a:lnTo>
                    <a:pt x="1069" y="31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216" y="656752"/>
            <a:ext cx="540000" cy="54000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82" y="656752"/>
            <a:ext cx="540000" cy="54000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348" y="656752"/>
            <a:ext cx="540000" cy="54000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414" y="656752"/>
            <a:ext cx="540000" cy="54000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480" y="656752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259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31F2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31F2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31F2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31F2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A31F2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31F2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31F2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31F2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A31F29"/>
          </a:solidFill>
          <a:latin typeface="Arial" charset="0"/>
        </a:defRPr>
      </a:lvl9pPr>
    </p:titleStyle>
    <p:bodyStyle>
      <a:lvl1pPr marL="196850" indent="-1968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73075" indent="-23018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681038" indent="-19685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3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ctrTitle"/>
          </p:nvPr>
        </p:nvSpPr>
        <p:spPr>
          <a:xfrm>
            <a:off x="107504" y="1208088"/>
            <a:ext cx="8640960" cy="1143000"/>
          </a:xfrm>
        </p:spPr>
        <p:txBody>
          <a:bodyPr/>
          <a:lstStyle/>
          <a:p>
            <a:r>
              <a:rPr lang="de-DE" sz="2000" dirty="0" smtClean="0"/>
              <a:t>Mitarbeiterbefragungen </a:t>
            </a:r>
            <a:r>
              <a:rPr lang="de-DE" sz="2000" dirty="0" smtClean="0"/>
              <a:t>und</a:t>
            </a:r>
            <a:br>
              <a:rPr lang="de-DE" sz="2000" dirty="0" smtClean="0"/>
            </a:br>
            <a:r>
              <a:rPr lang="de-DE" sz="2000" dirty="0" smtClean="0"/>
              <a:t> Evaluierung / Gefährdungsbeurteilung </a:t>
            </a:r>
            <a:r>
              <a:rPr lang="de-DE" sz="2000" dirty="0" smtClean="0"/>
              <a:t>psychischer Belastungen kombinieren</a:t>
            </a:r>
          </a:p>
        </p:txBody>
      </p:sp>
      <p:sp>
        <p:nvSpPr>
          <p:cNvPr id="10243" name="Untertitel 2"/>
          <p:cNvSpPr>
            <a:spLocks noGrp="1"/>
          </p:cNvSpPr>
          <p:nvPr>
            <p:ph type="subTitle" idx="1"/>
          </p:nvPr>
        </p:nvSpPr>
        <p:spPr>
          <a:xfrm>
            <a:off x="1381858" y="2708279"/>
            <a:ext cx="6400800" cy="1008754"/>
          </a:xfrm>
        </p:spPr>
        <p:txBody>
          <a:bodyPr/>
          <a:lstStyle/>
          <a:p>
            <a:r>
              <a:rPr lang="de-DE" sz="1800" dirty="0" smtClean="0"/>
              <a:t>Kompetenzzentrum </a:t>
            </a:r>
            <a:r>
              <a:rPr lang="de-DE" sz="1800" dirty="0" smtClean="0"/>
              <a:t>für </a:t>
            </a:r>
            <a:r>
              <a:rPr lang="de-DE" sz="1800" dirty="0" smtClean="0"/>
              <a:t>Befragungen</a:t>
            </a:r>
            <a:br>
              <a:rPr lang="de-DE" sz="1800" dirty="0" smtClean="0"/>
            </a:br>
            <a:r>
              <a:rPr lang="de-DE" sz="1800" dirty="0" smtClean="0"/>
              <a:t>Trigon </a:t>
            </a:r>
            <a:r>
              <a:rPr lang="de-DE" sz="1800" dirty="0" err="1" smtClean="0"/>
              <a:t>Entwicklungberatung</a:t>
            </a:r>
            <a:endParaRPr lang="de-DE" sz="1800" dirty="0" smtClean="0"/>
          </a:p>
          <a:p>
            <a:endParaRPr lang="de-DE" sz="2000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323528" y="4653136"/>
            <a:ext cx="494150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AT" sz="1200" dirty="0">
                <a:latin typeface="+mn-lt"/>
              </a:rPr>
              <a:t/>
            </a:r>
            <a:br>
              <a:rPr lang="de-AT" sz="1200" dirty="0">
                <a:latin typeface="+mn-lt"/>
              </a:rPr>
            </a:br>
            <a:r>
              <a:rPr lang="de-AT" sz="1200" b="1" dirty="0">
                <a:latin typeface="+mn-lt"/>
              </a:rPr>
              <a:t>Trigon </a:t>
            </a:r>
            <a:r>
              <a:rPr lang="de-AT" sz="1200" b="1" dirty="0" smtClean="0">
                <a:latin typeface="+mn-lt"/>
              </a:rPr>
              <a:t>Entwicklungsberatung</a:t>
            </a:r>
            <a:r>
              <a:rPr lang="de-AT" sz="1200" dirty="0" smtClean="0">
                <a:latin typeface="+mn-lt"/>
              </a:rPr>
              <a:t/>
            </a:r>
            <a:br>
              <a:rPr lang="de-AT" sz="1200" dirty="0" smtClean="0">
                <a:latin typeface="+mn-lt"/>
              </a:rPr>
            </a:br>
            <a:r>
              <a:rPr lang="de-AT" sz="1200" dirty="0" smtClean="0">
                <a:latin typeface="+mn-lt"/>
              </a:rPr>
              <a:t>Marktwirksame Unternehmensentwicklung </a:t>
            </a:r>
            <a:r>
              <a:rPr lang="de-AT" sz="1200" dirty="0" err="1" smtClean="0">
                <a:latin typeface="+mn-lt"/>
              </a:rPr>
              <a:t>Ges.m.b.H</a:t>
            </a:r>
            <a:r>
              <a:rPr lang="de-AT" sz="1200" dirty="0" smtClean="0">
                <a:latin typeface="+mn-lt"/>
              </a:rPr>
              <a:t>.</a:t>
            </a:r>
            <a:endParaRPr lang="de-AT" sz="1200" dirty="0">
              <a:latin typeface="+mn-lt"/>
            </a:endParaRPr>
          </a:p>
          <a:p>
            <a:pPr>
              <a:defRPr/>
            </a:pPr>
            <a:r>
              <a:rPr lang="de-AT" sz="1200" dirty="0" smtClean="0">
                <a:latin typeface="+mn-lt"/>
              </a:rPr>
              <a:t>Klagenfurt am Wörthersee</a:t>
            </a:r>
            <a:endParaRPr lang="de-AT" sz="1200" dirty="0">
              <a:latin typeface="+mn-lt"/>
            </a:endParaRPr>
          </a:p>
          <a:p>
            <a:pPr>
              <a:defRPr/>
            </a:pPr>
            <a:r>
              <a:rPr lang="de-AT" sz="1200" dirty="0" err="1">
                <a:latin typeface="+mn-lt"/>
              </a:rPr>
              <a:t>Radetzkystraße</a:t>
            </a:r>
            <a:r>
              <a:rPr lang="de-AT" sz="1200" dirty="0">
                <a:latin typeface="+mn-lt"/>
              </a:rPr>
              <a:t> 2, 9020 </a:t>
            </a:r>
            <a:r>
              <a:rPr lang="de-AT" sz="1200" dirty="0" smtClean="0">
                <a:latin typeface="+mn-lt"/>
              </a:rPr>
              <a:t>Klagenfurt</a:t>
            </a:r>
            <a:r>
              <a:rPr lang="de-AT" sz="1200" dirty="0">
                <a:latin typeface="+mn-lt"/>
              </a:rPr>
              <a:t/>
            </a:r>
            <a:br>
              <a:rPr lang="de-AT" sz="1200" dirty="0">
                <a:latin typeface="+mn-lt"/>
              </a:rPr>
            </a:br>
            <a:r>
              <a:rPr lang="de-AT" sz="1200" dirty="0">
                <a:latin typeface="+mn-lt"/>
              </a:rPr>
              <a:t>T: +43(463)51 66 76, F: +43(463)51 66 76 17</a:t>
            </a:r>
            <a:br>
              <a:rPr lang="de-AT" sz="1200" dirty="0">
                <a:latin typeface="+mn-lt"/>
              </a:rPr>
            </a:br>
            <a:r>
              <a:rPr lang="de-AT" sz="1200" dirty="0" smtClean="0">
                <a:latin typeface="+mn-lt"/>
              </a:rPr>
              <a:t>befragungen@trigon.at</a:t>
            </a:r>
          </a:p>
          <a:p>
            <a:pPr>
              <a:defRPr/>
            </a:pPr>
            <a:r>
              <a:rPr lang="de-DE" sz="1200" dirty="0"/>
              <a:t>www.mitarbeiterbefragungen.at </a:t>
            </a:r>
            <a:endParaRPr lang="de-DE" sz="1200" dirty="0" smtClean="0"/>
          </a:p>
          <a:p>
            <a:pPr>
              <a:defRPr/>
            </a:pPr>
            <a:r>
              <a:rPr lang="de-DE" sz="1200" dirty="0"/>
              <a:t>www.fuehrungsfeedback.at</a:t>
            </a:r>
          </a:p>
          <a:p>
            <a:pPr>
              <a:defRPr/>
            </a:pPr>
            <a:r>
              <a:rPr lang="de-AT" sz="1200" dirty="0" smtClean="0">
                <a:latin typeface="+mn-lt"/>
              </a:rPr>
              <a:t>www.trigon.at</a:t>
            </a:r>
            <a:endParaRPr lang="de-AT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870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276224" y="600572"/>
            <a:ext cx="8544248" cy="683954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>
              <a:buSzPct val="100000"/>
              <a:defRPr/>
            </a:pPr>
            <a:r>
              <a:rPr lang="de-AT" sz="2400" b="1" kern="0" dirty="0" smtClean="0">
                <a:solidFill>
                  <a:srgbClr val="A3112A"/>
                </a:solidFill>
              </a:rPr>
              <a:t>BESCHÄFTIGEN SIE DIESE ODER </a:t>
            </a:r>
          </a:p>
          <a:p>
            <a:pPr lvl="0">
              <a:buSzPct val="100000"/>
              <a:defRPr/>
            </a:pPr>
            <a:r>
              <a:rPr lang="de-AT" sz="2400" b="1" kern="0" dirty="0" smtClean="0">
                <a:solidFill>
                  <a:srgbClr val="A3112A"/>
                </a:solidFill>
              </a:rPr>
              <a:t>ÄHNLICHE FRAGEN?</a:t>
            </a:r>
            <a:endParaRPr lang="de-AT" sz="2400" b="1" kern="0" dirty="0">
              <a:solidFill>
                <a:srgbClr val="A3112A"/>
              </a:solidFill>
            </a:endParaRPr>
          </a:p>
        </p:txBody>
      </p:sp>
      <p:sp>
        <p:nvSpPr>
          <p:cNvPr id="7" name="Wolkenförmige Legende 6"/>
          <p:cNvSpPr/>
          <p:nvPr/>
        </p:nvSpPr>
        <p:spPr>
          <a:xfrm>
            <a:off x="5425280" y="1515688"/>
            <a:ext cx="3240360" cy="1296144"/>
          </a:xfrm>
          <a:prstGeom prst="cloudCallou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dirty="0" smtClean="0">
                <a:solidFill>
                  <a:schemeClr val="tx1"/>
                </a:solidFill>
              </a:rPr>
              <a:t>Wie stark ist unsere Führung?</a:t>
            </a:r>
            <a:endParaRPr lang="de-AT" sz="1400" dirty="0">
              <a:solidFill>
                <a:schemeClr val="tx1"/>
              </a:solidFill>
            </a:endParaRPr>
          </a:p>
        </p:txBody>
      </p:sp>
      <p:sp>
        <p:nvSpPr>
          <p:cNvPr id="8" name="Wolkenförmige Legende 7"/>
          <p:cNvSpPr/>
          <p:nvPr/>
        </p:nvSpPr>
        <p:spPr>
          <a:xfrm>
            <a:off x="276224" y="1511129"/>
            <a:ext cx="3300524" cy="1143744"/>
          </a:xfrm>
          <a:prstGeom prst="cloudCallou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dirty="0" smtClean="0">
                <a:solidFill>
                  <a:schemeClr val="tx1"/>
                </a:solidFill>
              </a:rPr>
              <a:t>Wie wird unsere Organisation von unseren Mitarbeitern gesehen?</a:t>
            </a:r>
            <a:endParaRPr lang="de-AT" sz="1400" dirty="0">
              <a:solidFill>
                <a:schemeClr val="tx1"/>
              </a:solidFill>
            </a:endParaRPr>
          </a:p>
        </p:txBody>
      </p:sp>
      <p:sp>
        <p:nvSpPr>
          <p:cNvPr id="9" name="Wolkenförmige Legende 8"/>
          <p:cNvSpPr/>
          <p:nvPr/>
        </p:nvSpPr>
        <p:spPr>
          <a:xfrm>
            <a:off x="467544" y="4109824"/>
            <a:ext cx="3864780" cy="1296144"/>
          </a:xfrm>
          <a:prstGeom prst="cloudCallou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dirty="0" smtClean="0">
                <a:solidFill>
                  <a:schemeClr val="tx1"/>
                </a:solidFill>
              </a:rPr>
              <a:t>Welche Verbesserungsvorschläge haben die Mitarbeiter?</a:t>
            </a:r>
            <a:endParaRPr lang="de-AT" sz="1400" dirty="0">
              <a:solidFill>
                <a:schemeClr val="tx1"/>
              </a:solidFill>
            </a:endParaRPr>
          </a:p>
        </p:txBody>
      </p:sp>
      <p:sp>
        <p:nvSpPr>
          <p:cNvPr id="14" name="Wolkenförmige Legende 13"/>
          <p:cNvSpPr/>
          <p:nvPr/>
        </p:nvSpPr>
        <p:spPr>
          <a:xfrm>
            <a:off x="4666716" y="2826268"/>
            <a:ext cx="3998924" cy="1626220"/>
          </a:xfrm>
          <a:prstGeom prst="cloudCallou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dirty="0" smtClean="0">
                <a:solidFill>
                  <a:schemeClr val="tx1"/>
                </a:solidFill>
              </a:rPr>
              <a:t>Wie gut klappt die Zusammenarbeit zwischen den Bereichen?</a:t>
            </a:r>
            <a:endParaRPr lang="de-AT" sz="1400" dirty="0">
              <a:solidFill>
                <a:schemeClr val="tx1"/>
              </a:solidFill>
            </a:endParaRPr>
          </a:p>
        </p:txBody>
      </p:sp>
      <p:sp>
        <p:nvSpPr>
          <p:cNvPr id="15" name="Wolkenförmige Legende 14"/>
          <p:cNvSpPr/>
          <p:nvPr/>
        </p:nvSpPr>
        <p:spPr>
          <a:xfrm>
            <a:off x="336388" y="2842292"/>
            <a:ext cx="3520008" cy="1038448"/>
          </a:xfrm>
          <a:prstGeom prst="cloudCallou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dirty="0" smtClean="0">
                <a:solidFill>
                  <a:schemeClr val="tx1"/>
                </a:solidFill>
              </a:rPr>
              <a:t>Wo bestehen zusätzliche Umsatz- und Ertragspotenziale?</a:t>
            </a:r>
            <a:endParaRPr lang="de-AT" sz="1400" dirty="0">
              <a:solidFill>
                <a:schemeClr val="tx1"/>
              </a:solidFill>
            </a:endParaRPr>
          </a:p>
        </p:txBody>
      </p:sp>
      <p:sp>
        <p:nvSpPr>
          <p:cNvPr id="16" name="Wolkenförmige Legende 15"/>
          <p:cNvSpPr/>
          <p:nvPr/>
        </p:nvSpPr>
        <p:spPr>
          <a:xfrm>
            <a:off x="4906174" y="4336700"/>
            <a:ext cx="3520008" cy="1038448"/>
          </a:xfrm>
          <a:prstGeom prst="cloudCallou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dirty="0" smtClean="0">
                <a:solidFill>
                  <a:schemeClr val="tx1"/>
                </a:solidFill>
              </a:rPr>
              <a:t>Wie attraktiv sind wir als Arbeitgeber?</a:t>
            </a:r>
            <a:endParaRPr lang="de-AT" sz="1400" dirty="0">
              <a:solidFill>
                <a:schemeClr val="tx1"/>
              </a:solidFill>
            </a:endParaRPr>
          </a:p>
        </p:txBody>
      </p:sp>
      <p:sp>
        <p:nvSpPr>
          <p:cNvPr id="17" name="Wolkenförmige Legende 16"/>
          <p:cNvSpPr/>
          <p:nvPr/>
        </p:nvSpPr>
        <p:spPr>
          <a:xfrm>
            <a:off x="3036180" y="1529621"/>
            <a:ext cx="3024336" cy="1393192"/>
          </a:xfrm>
          <a:prstGeom prst="cloudCallou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dirty="0" smtClean="0">
                <a:solidFill>
                  <a:schemeClr val="tx1"/>
                </a:solidFill>
              </a:rPr>
              <a:t>Ist unsere Strategie bei der Basis „angekommen“?</a:t>
            </a:r>
            <a:endParaRPr lang="de-AT" sz="1400" dirty="0">
              <a:solidFill>
                <a:schemeClr val="tx1"/>
              </a:solidFill>
            </a:endParaRPr>
          </a:p>
        </p:txBody>
      </p:sp>
      <p:sp>
        <p:nvSpPr>
          <p:cNvPr id="18" name="Wolkenförmige Legende 17"/>
          <p:cNvSpPr/>
          <p:nvPr/>
        </p:nvSpPr>
        <p:spPr>
          <a:xfrm>
            <a:off x="3563800" y="3131676"/>
            <a:ext cx="1414512" cy="639688"/>
          </a:xfrm>
          <a:prstGeom prst="cloudCallou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dirty="0" smtClean="0">
                <a:solidFill>
                  <a:schemeClr val="tx1"/>
                </a:solidFill>
              </a:rPr>
              <a:t>…</a:t>
            </a:r>
            <a:endParaRPr lang="de-AT" sz="1400" dirty="0">
              <a:solidFill>
                <a:schemeClr val="tx1"/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683568" y="5733256"/>
            <a:ext cx="79928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AT" b="1" dirty="0" smtClean="0"/>
              <a:t>…dann könnte eine Mitarbeiterbefragung Ansatzpunkte liefern.</a:t>
            </a:r>
            <a:endParaRPr lang="de-AT" b="1" dirty="0"/>
          </a:p>
        </p:txBody>
      </p:sp>
      <p:sp>
        <p:nvSpPr>
          <p:cNvPr id="20" name="Textfeld 19"/>
          <p:cNvSpPr txBox="1"/>
          <p:nvPr/>
        </p:nvSpPr>
        <p:spPr>
          <a:xfrm>
            <a:off x="276102" y="6237312"/>
            <a:ext cx="34744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© </a:t>
            </a:r>
            <a:r>
              <a:rPr lang="de-DE" sz="1050" dirty="0" err="1" smtClean="0"/>
              <a:t>Trigon</a:t>
            </a:r>
            <a:r>
              <a:rPr lang="de-DE" sz="1050" dirty="0" smtClean="0"/>
              <a:t> Entwicklungsberatung</a:t>
            </a:r>
            <a:endParaRPr lang="de-DE" sz="1050" dirty="0"/>
          </a:p>
        </p:txBody>
      </p:sp>
      <p:grpSp>
        <p:nvGrpSpPr>
          <p:cNvPr id="21" name="Gruppieren 20"/>
          <p:cNvGrpSpPr/>
          <p:nvPr/>
        </p:nvGrpSpPr>
        <p:grpSpPr>
          <a:xfrm>
            <a:off x="258342" y="1340768"/>
            <a:ext cx="8712968" cy="4896544"/>
            <a:chOff x="179512" y="1340768"/>
            <a:chExt cx="8544248" cy="4896544"/>
          </a:xfrm>
        </p:grpSpPr>
        <p:cxnSp>
          <p:nvCxnSpPr>
            <p:cNvPr id="22" name="Gerade Verbindung 21"/>
            <p:cNvCxnSpPr/>
            <p:nvPr userDrawn="1"/>
          </p:nvCxnSpPr>
          <p:spPr>
            <a:xfrm>
              <a:off x="179512" y="6237312"/>
              <a:ext cx="8544248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/>
            <p:nvPr userDrawn="1"/>
          </p:nvCxnSpPr>
          <p:spPr>
            <a:xfrm>
              <a:off x="179512" y="1340768"/>
              <a:ext cx="8544248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247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76224" y="1196690"/>
            <a:ext cx="8507776" cy="489660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6213" lvl="0" indent="-176213">
              <a:spcAft>
                <a:spcPts val="600"/>
              </a:spcAft>
              <a:buSzPct val="78000"/>
              <a:buFont typeface="Wingdings" pitchFamily="2" charset="2"/>
              <a:buChar char="§"/>
            </a:pPr>
            <a:r>
              <a:rPr lang="de-DE" b="1" dirty="0" smtClean="0">
                <a:solidFill>
                  <a:srgbClr val="000000"/>
                </a:solidFill>
              </a:rPr>
              <a:t>Veränderungsprozesse </a:t>
            </a:r>
            <a:r>
              <a:rPr lang="de-DE" b="1" dirty="0">
                <a:solidFill>
                  <a:srgbClr val="000000"/>
                </a:solidFill>
              </a:rPr>
              <a:t>auslösen, </a:t>
            </a:r>
            <a:r>
              <a:rPr lang="de-DE" b="1" dirty="0" err="1">
                <a:solidFill>
                  <a:srgbClr val="000000"/>
                </a:solidFill>
              </a:rPr>
              <a:t>impulsieren</a:t>
            </a:r>
            <a:r>
              <a:rPr lang="de-DE" b="1" dirty="0">
                <a:solidFill>
                  <a:srgbClr val="000000"/>
                </a:solidFill>
              </a:rPr>
              <a:t> und unterstützen</a:t>
            </a:r>
          </a:p>
          <a:p>
            <a:pPr marL="176213" lvl="0" indent="-176213">
              <a:spcAft>
                <a:spcPts val="600"/>
              </a:spcAft>
              <a:buSzPct val="78000"/>
              <a:buFont typeface="Wingdings" pitchFamily="2" charset="2"/>
              <a:buChar char="§"/>
            </a:pPr>
            <a:r>
              <a:rPr lang="de-DE" dirty="0">
                <a:solidFill>
                  <a:srgbClr val="000000"/>
                </a:solidFill>
              </a:rPr>
              <a:t>Verständnis über die </a:t>
            </a:r>
            <a:r>
              <a:rPr lang="de-DE" b="1" dirty="0">
                <a:solidFill>
                  <a:srgbClr val="000000"/>
                </a:solidFill>
              </a:rPr>
              <a:t>zukünftige Ausrichtung </a:t>
            </a:r>
            <a:r>
              <a:rPr lang="de-DE" dirty="0">
                <a:solidFill>
                  <a:srgbClr val="000000"/>
                </a:solidFill>
              </a:rPr>
              <a:t>der Organisation </a:t>
            </a:r>
            <a:r>
              <a:rPr lang="de-DE" b="1" dirty="0" smtClean="0">
                <a:solidFill>
                  <a:srgbClr val="000000"/>
                </a:solidFill>
              </a:rPr>
              <a:t>erzeugen </a:t>
            </a:r>
            <a:r>
              <a:rPr lang="de-DE" dirty="0" smtClean="0">
                <a:solidFill>
                  <a:srgbClr val="000000"/>
                </a:solidFill>
              </a:rPr>
              <a:t>und </a:t>
            </a:r>
            <a:r>
              <a:rPr lang="de-DE" dirty="0">
                <a:solidFill>
                  <a:srgbClr val="000000"/>
                </a:solidFill>
              </a:rPr>
              <a:t>checken </a:t>
            </a:r>
          </a:p>
          <a:p>
            <a:pPr marL="176213" lvl="0" indent="-176213">
              <a:spcAft>
                <a:spcPts val="600"/>
              </a:spcAft>
              <a:buSzPct val="78000"/>
              <a:buFont typeface="Wingdings" pitchFamily="2" charset="2"/>
              <a:buChar char="§"/>
            </a:pPr>
            <a:r>
              <a:rPr lang="de-DE" b="1" dirty="0">
                <a:solidFill>
                  <a:srgbClr val="000000"/>
                </a:solidFill>
              </a:rPr>
              <a:t>Verbesserungen</a:t>
            </a:r>
            <a:r>
              <a:rPr lang="de-DE" dirty="0">
                <a:solidFill>
                  <a:srgbClr val="000000"/>
                </a:solidFill>
              </a:rPr>
              <a:t> des </a:t>
            </a:r>
            <a:r>
              <a:rPr lang="de-DE" b="1" dirty="0">
                <a:solidFill>
                  <a:srgbClr val="000000"/>
                </a:solidFill>
              </a:rPr>
              <a:t>Informations- und Kommunikationsverhaltens </a:t>
            </a:r>
            <a:r>
              <a:rPr lang="de-DE" dirty="0">
                <a:solidFill>
                  <a:srgbClr val="000000"/>
                </a:solidFill>
              </a:rPr>
              <a:t>auslösen </a:t>
            </a:r>
          </a:p>
          <a:p>
            <a:pPr marL="176213" lvl="0" indent="-176213">
              <a:spcAft>
                <a:spcPts val="600"/>
              </a:spcAft>
              <a:buSzPct val="78000"/>
              <a:buFont typeface="Wingdings" pitchFamily="2" charset="2"/>
              <a:buChar char="§"/>
            </a:pPr>
            <a:r>
              <a:rPr lang="de-DE" b="1" dirty="0">
                <a:solidFill>
                  <a:srgbClr val="000000"/>
                </a:solidFill>
              </a:rPr>
              <a:t>Führungskultur</a:t>
            </a:r>
            <a:r>
              <a:rPr lang="de-DE" dirty="0">
                <a:solidFill>
                  <a:srgbClr val="000000"/>
                </a:solidFill>
              </a:rPr>
              <a:t> in ihrer Entwicklung </a:t>
            </a:r>
            <a:r>
              <a:rPr lang="de-DE" b="1" dirty="0">
                <a:solidFill>
                  <a:srgbClr val="000000"/>
                </a:solidFill>
              </a:rPr>
              <a:t>unterstützen</a:t>
            </a:r>
          </a:p>
          <a:p>
            <a:pPr marL="176213" lvl="0" indent="-176213">
              <a:spcAft>
                <a:spcPts val="600"/>
              </a:spcAft>
              <a:buSzPct val="78000"/>
              <a:buFont typeface="Wingdings" pitchFamily="2" charset="2"/>
              <a:buChar char="§"/>
            </a:pPr>
            <a:r>
              <a:rPr lang="de-DE" b="1" dirty="0">
                <a:solidFill>
                  <a:srgbClr val="000000"/>
                </a:solidFill>
              </a:rPr>
              <a:t>Arbeitsplatzbedingungen verbessern</a:t>
            </a:r>
          </a:p>
          <a:p>
            <a:pPr marL="176213" lvl="0" indent="-176213">
              <a:spcAft>
                <a:spcPts val="600"/>
              </a:spcAft>
              <a:buSzPct val="78000"/>
              <a:buFont typeface="Wingdings" pitchFamily="2" charset="2"/>
              <a:buChar char="§"/>
            </a:pPr>
            <a:r>
              <a:rPr lang="de-DE" dirty="0">
                <a:solidFill>
                  <a:srgbClr val="000000"/>
                </a:solidFill>
              </a:rPr>
              <a:t>durch die entsprechenden Maßnahmen </a:t>
            </a:r>
            <a:r>
              <a:rPr lang="de-DE" b="1" dirty="0">
                <a:solidFill>
                  <a:srgbClr val="000000"/>
                </a:solidFill>
              </a:rPr>
              <a:t>Kosteneinsparungs- und Umsatzpotenziale </a:t>
            </a:r>
            <a:r>
              <a:rPr lang="de-DE" dirty="0">
                <a:solidFill>
                  <a:srgbClr val="000000"/>
                </a:solidFill>
              </a:rPr>
              <a:t>freisetzen</a:t>
            </a:r>
          </a:p>
        </p:txBody>
      </p:sp>
      <p:sp>
        <p:nvSpPr>
          <p:cNvPr id="10" name="Rechteck 9"/>
          <p:cNvSpPr/>
          <p:nvPr/>
        </p:nvSpPr>
        <p:spPr>
          <a:xfrm>
            <a:off x="276224" y="600572"/>
            <a:ext cx="8544248" cy="683954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>
              <a:buSzPct val="100000"/>
              <a:defRPr/>
            </a:pPr>
            <a:r>
              <a:rPr lang="de-AT" sz="2400" b="1" kern="0" dirty="0">
                <a:solidFill>
                  <a:srgbClr val="A3112A"/>
                </a:solidFill>
              </a:rPr>
              <a:t>RICHTIG GEMACHT KÖNNEN </a:t>
            </a:r>
            <a:endParaRPr lang="de-AT" sz="2400" b="1" kern="0" dirty="0" smtClean="0">
              <a:solidFill>
                <a:srgbClr val="A3112A"/>
              </a:solidFill>
            </a:endParaRPr>
          </a:p>
          <a:p>
            <a:pPr lvl="0">
              <a:buSzPct val="100000"/>
              <a:defRPr/>
            </a:pPr>
            <a:r>
              <a:rPr lang="de-AT" sz="2400" b="1" kern="0" dirty="0" smtClean="0">
                <a:solidFill>
                  <a:srgbClr val="A3112A"/>
                </a:solidFill>
              </a:rPr>
              <a:t>MITARBEITERBEFRAGUNGEN</a:t>
            </a:r>
            <a:r>
              <a:rPr lang="de-AT" sz="2400" b="1" kern="0" dirty="0">
                <a:solidFill>
                  <a:srgbClr val="A3112A"/>
                </a:solidFill>
              </a:rPr>
              <a:t>...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76102" y="6237312"/>
            <a:ext cx="34744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© </a:t>
            </a:r>
            <a:r>
              <a:rPr lang="de-DE" sz="1050" dirty="0" err="1" smtClean="0"/>
              <a:t>Trigon</a:t>
            </a:r>
            <a:r>
              <a:rPr lang="de-DE" sz="1050" dirty="0" smtClean="0"/>
              <a:t> Entwicklungsberatung</a:t>
            </a:r>
            <a:endParaRPr lang="de-DE" sz="1050" dirty="0"/>
          </a:p>
        </p:txBody>
      </p:sp>
      <p:grpSp>
        <p:nvGrpSpPr>
          <p:cNvPr id="9" name="Gruppieren 8"/>
          <p:cNvGrpSpPr/>
          <p:nvPr/>
        </p:nvGrpSpPr>
        <p:grpSpPr>
          <a:xfrm>
            <a:off x="258342" y="1340768"/>
            <a:ext cx="8712968" cy="4896544"/>
            <a:chOff x="179512" y="1340768"/>
            <a:chExt cx="8544248" cy="4896544"/>
          </a:xfrm>
        </p:grpSpPr>
        <p:cxnSp>
          <p:nvCxnSpPr>
            <p:cNvPr id="14" name="Gerade Verbindung 13"/>
            <p:cNvCxnSpPr/>
            <p:nvPr userDrawn="1"/>
          </p:nvCxnSpPr>
          <p:spPr>
            <a:xfrm>
              <a:off x="179512" y="6237312"/>
              <a:ext cx="8544248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/>
            <p:cNvCxnSpPr/>
            <p:nvPr userDrawn="1"/>
          </p:nvCxnSpPr>
          <p:spPr>
            <a:xfrm>
              <a:off x="179512" y="1340768"/>
              <a:ext cx="8544248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feld 10"/>
          <p:cNvSpPr txBox="1"/>
          <p:nvPr/>
        </p:nvSpPr>
        <p:spPr>
          <a:xfrm>
            <a:off x="683568" y="5723964"/>
            <a:ext cx="79928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AT" b="1" dirty="0"/>
              <a:t>…und wir wissen wie es geht</a:t>
            </a:r>
            <a:r>
              <a:rPr lang="de-AT" b="1" dirty="0" smtClean="0"/>
              <a:t>.</a:t>
            </a:r>
            <a:endParaRPr lang="de-AT" b="1" dirty="0"/>
          </a:p>
        </p:txBody>
      </p:sp>
    </p:spTree>
    <p:extLst>
      <p:ext uri="{BB962C8B-B14F-4D97-AF65-F5344CB8AC3E}">
        <p14:creationId xmlns:p14="http://schemas.microsoft.com/office/powerpoint/2010/main" val="383661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276102" y="6335742"/>
            <a:ext cx="34744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© </a:t>
            </a:r>
            <a:r>
              <a:rPr lang="de-DE" sz="1050" dirty="0" err="1" smtClean="0"/>
              <a:t>Trigon</a:t>
            </a:r>
            <a:r>
              <a:rPr lang="de-DE" sz="1050" dirty="0" smtClean="0"/>
              <a:t> Entwicklungsberatung</a:t>
            </a:r>
            <a:endParaRPr lang="de-DE" sz="1050" dirty="0"/>
          </a:p>
        </p:txBody>
      </p:sp>
      <p:sp>
        <p:nvSpPr>
          <p:cNvPr id="152" name="Rectangle 69"/>
          <p:cNvSpPr>
            <a:spLocks noChangeArrowheads="1"/>
          </p:cNvSpPr>
          <p:nvPr/>
        </p:nvSpPr>
        <p:spPr bwMode="auto">
          <a:xfrm>
            <a:off x="540727" y="5522044"/>
            <a:ext cx="837027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6213" indent="-176213" fontAlgn="base">
              <a:spcBef>
                <a:spcPct val="20000"/>
              </a:spcBef>
              <a:spcAft>
                <a:spcPts val="600"/>
              </a:spcAft>
              <a:buSzPct val="78000"/>
              <a:buFont typeface="Wingdings" pitchFamily="2" charset="2"/>
              <a:buChar char="§"/>
              <a:tabLst>
                <a:tab pos="1349375" algn="l"/>
                <a:tab pos="1698625" algn="l"/>
              </a:tabLst>
            </a:pPr>
            <a:r>
              <a:rPr lang="de-AT" sz="1600" dirty="0"/>
              <a:t>Rückmeldung der Ergebnisse für jede Organisationseinheit </a:t>
            </a:r>
            <a:endParaRPr lang="de-AT" sz="1600" dirty="0" smtClean="0"/>
          </a:p>
          <a:p>
            <a:pPr marL="176213" indent="-176213" fontAlgn="base">
              <a:spcBef>
                <a:spcPct val="20000"/>
              </a:spcBef>
              <a:spcAft>
                <a:spcPts val="600"/>
              </a:spcAft>
              <a:buSzPct val="78000"/>
              <a:buFont typeface="Wingdings" pitchFamily="2" charset="2"/>
              <a:buChar char="§"/>
              <a:tabLst>
                <a:tab pos="1349375" algn="l"/>
                <a:tab pos="1698625" algn="l"/>
              </a:tabLst>
            </a:pPr>
            <a:r>
              <a:rPr lang="de-AT" sz="1600" dirty="0" smtClean="0"/>
              <a:t>Bewegung </a:t>
            </a:r>
            <a:r>
              <a:rPr lang="de-AT" sz="1600" dirty="0"/>
              <a:t>und Auseinandersetzung in allen Winkeln der Organisation gleichzeitig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899591" y="1484784"/>
            <a:ext cx="7597247" cy="3789862"/>
            <a:chOff x="751743" y="1196752"/>
            <a:chExt cx="7749877" cy="4037416"/>
          </a:xfrm>
        </p:grpSpPr>
        <p:sp>
          <p:nvSpPr>
            <p:cNvPr id="22" name="Rectangle 47"/>
            <p:cNvSpPr>
              <a:spLocks noChangeArrowheads="1"/>
            </p:cNvSpPr>
            <p:nvPr/>
          </p:nvSpPr>
          <p:spPr bwMode="auto">
            <a:xfrm>
              <a:off x="5527454" y="4227782"/>
              <a:ext cx="1276794" cy="372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algn="ctr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de-AT" dirty="0">
                  <a:solidFill>
                    <a:srgbClr val="000000"/>
                  </a:solidFill>
                </a:rPr>
                <a:t>Befragung</a:t>
              </a:r>
            </a:p>
          </p:txBody>
        </p:sp>
        <p:sp>
          <p:nvSpPr>
            <p:cNvPr id="25" name="Rectangle 50"/>
            <p:cNvSpPr>
              <a:spLocks noChangeArrowheads="1"/>
            </p:cNvSpPr>
            <p:nvPr/>
          </p:nvSpPr>
          <p:spPr bwMode="auto">
            <a:xfrm>
              <a:off x="6921935" y="2222472"/>
              <a:ext cx="157968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de-AT" dirty="0">
                  <a:solidFill>
                    <a:srgbClr val="000000"/>
                  </a:solidFill>
                </a:rPr>
                <a:t>Auswertung Analyse</a:t>
              </a:r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3165232" y="1393602"/>
              <a:ext cx="797169" cy="287337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</a:endParaRPr>
            </a:p>
          </p:txBody>
        </p:sp>
        <p:sp>
          <p:nvSpPr>
            <p:cNvPr id="30" name="Rectangle 6"/>
            <p:cNvSpPr>
              <a:spLocks noChangeArrowheads="1"/>
            </p:cNvSpPr>
            <p:nvPr/>
          </p:nvSpPr>
          <p:spPr bwMode="auto">
            <a:xfrm>
              <a:off x="2300655" y="3047777"/>
              <a:ext cx="531935" cy="2889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</a:endParaRPr>
            </a:p>
          </p:txBody>
        </p:sp>
        <p:sp>
          <p:nvSpPr>
            <p:cNvPr id="31" name="Rectangle 7"/>
            <p:cNvSpPr>
              <a:spLocks noChangeArrowheads="1"/>
            </p:cNvSpPr>
            <p:nvPr/>
          </p:nvSpPr>
          <p:spPr bwMode="auto">
            <a:xfrm>
              <a:off x="2965940" y="3047777"/>
              <a:ext cx="531935" cy="2889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</a:endParaRPr>
            </a:p>
          </p:txBody>
        </p:sp>
        <p:sp>
          <p:nvSpPr>
            <p:cNvPr id="32" name="Rectangle 8"/>
            <p:cNvSpPr>
              <a:spLocks noChangeArrowheads="1"/>
            </p:cNvSpPr>
            <p:nvPr/>
          </p:nvSpPr>
          <p:spPr bwMode="auto">
            <a:xfrm>
              <a:off x="3629758" y="3047777"/>
              <a:ext cx="531934" cy="2889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</a:endParaRPr>
            </a:p>
          </p:txBody>
        </p:sp>
        <p:sp>
          <p:nvSpPr>
            <p:cNvPr id="33" name="Rectangle 9"/>
            <p:cNvSpPr>
              <a:spLocks noChangeArrowheads="1"/>
            </p:cNvSpPr>
            <p:nvPr/>
          </p:nvSpPr>
          <p:spPr bwMode="auto">
            <a:xfrm>
              <a:off x="4295043" y="3047777"/>
              <a:ext cx="531934" cy="28892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</a:endParaRPr>
            </a:p>
          </p:txBody>
        </p:sp>
        <p:cxnSp>
          <p:nvCxnSpPr>
            <p:cNvPr id="34" name="AutoShape 10"/>
            <p:cNvCxnSpPr>
              <a:cxnSpLocks noChangeShapeType="1"/>
              <a:stCxn id="29" idx="2"/>
              <a:endCxn id="30" idx="0"/>
            </p:cNvCxnSpPr>
            <p:nvPr/>
          </p:nvCxnSpPr>
          <p:spPr bwMode="auto">
            <a:xfrm rot="5400000">
              <a:off x="2382166" y="1866125"/>
              <a:ext cx="1366838" cy="996462"/>
            </a:xfrm>
            <a:prstGeom prst="bentConnector3">
              <a:avLst>
                <a:gd name="adj1" fmla="val 49940"/>
              </a:avLst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AutoShape 11"/>
            <p:cNvCxnSpPr>
              <a:cxnSpLocks noChangeShapeType="1"/>
              <a:stCxn id="29" idx="2"/>
              <a:endCxn id="31" idx="0"/>
            </p:cNvCxnSpPr>
            <p:nvPr/>
          </p:nvCxnSpPr>
          <p:spPr bwMode="auto">
            <a:xfrm rot="5400000">
              <a:off x="2714808" y="2198769"/>
              <a:ext cx="1366838" cy="331177"/>
            </a:xfrm>
            <a:prstGeom prst="bentConnector3">
              <a:avLst>
                <a:gd name="adj1" fmla="val 49940"/>
              </a:avLst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AutoShape 12"/>
            <p:cNvCxnSpPr>
              <a:cxnSpLocks noChangeShapeType="1"/>
              <a:stCxn id="29" idx="2"/>
              <a:endCxn id="32" idx="0"/>
            </p:cNvCxnSpPr>
            <p:nvPr/>
          </p:nvCxnSpPr>
          <p:spPr bwMode="auto">
            <a:xfrm rot="16200000" flipH="1">
              <a:off x="3046718" y="2198036"/>
              <a:ext cx="1366838" cy="332643"/>
            </a:xfrm>
            <a:prstGeom prst="bentConnector3">
              <a:avLst>
                <a:gd name="adj1" fmla="val 49940"/>
              </a:avLst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AutoShape 13"/>
            <p:cNvCxnSpPr>
              <a:cxnSpLocks noChangeShapeType="1"/>
              <a:stCxn id="29" idx="2"/>
              <a:endCxn id="33" idx="0"/>
            </p:cNvCxnSpPr>
            <p:nvPr/>
          </p:nvCxnSpPr>
          <p:spPr bwMode="auto">
            <a:xfrm rot="16200000" flipH="1">
              <a:off x="3379360" y="1865393"/>
              <a:ext cx="1366838" cy="997927"/>
            </a:xfrm>
            <a:prstGeom prst="bentConnector3">
              <a:avLst>
                <a:gd name="adj1" fmla="val 49940"/>
              </a:avLst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8" name="Group 42"/>
            <p:cNvGrpSpPr>
              <a:grpSpLocks/>
            </p:cNvGrpSpPr>
            <p:nvPr/>
          </p:nvGrpSpPr>
          <p:grpSpPr bwMode="auto">
            <a:xfrm rot="1170966">
              <a:off x="2302120" y="4271739"/>
              <a:ext cx="531934" cy="576263"/>
              <a:chOff x="761" y="2205"/>
              <a:chExt cx="363" cy="363"/>
            </a:xfrm>
          </p:grpSpPr>
          <p:sp>
            <p:nvSpPr>
              <p:cNvPr id="39" name="Oval 14"/>
              <p:cNvSpPr>
                <a:spLocks noChangeArrowheads="1"/>
              </p:cNvSpPr>
              <p:nvPr/>
            </p:nvSpPr>
            <p:spPr bwMode="auto">
              <a:xfrm>
                <a:off x="802" y="2432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0" name="Oval 15"/>
              <p:cNvSpPr>
                <a:spLocks noChangeArrowheads="1"/>
              </p:cNvSpPr>
              <p:nvPr/>
            </p:nvSpPr>
            <p:spPr bwMode="auto">
              <a:xfrm>
                <a:off x="897" y="2341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1" name="Oval 16"/>
              <p:cNvSpPr>
                <a:spLocks noChangeArrowheads="1"/>
              </p:cNvSpPr>
              <p:nvPr/>
            </p:nvSpPr>
            <p:spPr bwMode="auto">
              <a:xfrm>
                <a:off x="984" y="2250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" name="Oval 17"/>
              <p:cNvSpPr>
                <a:spLocks noChangeArrowheads="1"/>
              </p:cNvSpPr>
              <p:nvPr/>
            </p:nvSpPr>
            <p:spPr bwMode="auto">
              <a:xfrm>
                <a:off x="935" y="2472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3" name="Oval 18"/>
              <p:cNvSpPr>
                <a:spLocks noChangeArrowheads="1"/>
              </p:cNvSpPr>
              <p:nvPr/>
            </p:nvSpPr>
            <p:spPr bwMode="auto">
              <a:xfrm>
                <a:off x="1029" y="2387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4" name="Oval 19"/>
              <p:cNvSpPr>
                <a:spLocks noChangeArrowheads="1"/>
              </p:cNvSpPr>
              <p:nvPr/>
            </p:nvSpPr>
            <p:spPr bwMode="auto">
              <a:xfrm>
                <a:off x="758" y="2296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5" name="Oval 20"/>
              <p:cNvSpPr>
                <a:spLocks noChangeArrowheads="1"/>
              </p:cNvSpPr>
              <p:nvPr/>
            </p:nvSpPr>
            <p:spPr bwMode="auto">
              <a:xfrm>
                <a:off x="848" y="2202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6" name="Group 43"/>
            <p:cNvGrpSpPr>
              <a:grpSpLocks/>
            </p:cNvGrpSpPr>
            <p:nvPr/>
          </p:nvGrpSpPr>
          <p:grpSpPr bwMode="auto">
            <a:xfrm rot="1376080">
              <a:off x="3033348" y="4271739"/>
              <a:ext cx="531935" cy="576263"/>
              <a:chOff x="1260" y="2205"/>
              <a:chExt cx="363" cy="363"/>
            </a:xfrm>
          </p:grpSpPr>
          <p:sp>
            <p:nvSpPr>
              <p:cNvPr id="47" name="Oval 21"/>
              <p:cNvSpPr>
                <a:spLocks noChangeArrowheads="1"/>
              </p:cNvSpPr>
              <p:nvPr/>
            </p:nvSpPr>
            <p:spPr bwMode="auto">
              <a:xfrm>
                <a:off x="1302" y="2431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8" name="Oval 22"/>
              <p:cNvSpPr>
                <a:spLocks noChangeArrowheads="1"/>
              </p:cNvSpPr>
              <p:nvPr/>
            </p:nvSpPr>
            <p:spPr bwMode="auto">
              <a:xfrm>
                <a:off x="1396" y="2341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9" name="Oval 23"/>
              <p:cNvSpPr>
                <a:spLocks noChangeArrowheads="1"/>
              </p:cNvSpPr>
              <p:nvPr/>
            </p:nvSpPr>
            <p:spPr bwMode="auto">
              <a:xfrm>
                <a:off x="1479" y="2247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" name="Oval 24"/>
              <p:cNvSpPr>
                <a:spLocks noChangeArrowheads="1"/>
              </p:cNvSpPr>
              <p:nvPr/>
            </p:nvSpPr>
            <p:spPr bwMode="auto">
              <a:xfrm>
                <a:off x="1436" y="2474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1" name="Oval 25"/>
              <p:cNvSpPr>
                <a:spLocks noChangeArrowheads="1"/>
              </p:cNvSpPr>
              <p:nvPr/>
            </p:nvSpPr>
            <p:spPr bwMode="auto">
              <a:xfrm>
                <a:off x="1532" y="2387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2" name="Oval 26"/>
              <p:cNvSpPr>
                <a:spLocks noChangeArrowheads="1"/>
              </p:cNvSpPr>
              <p:nvPr/>
            </p:nvSpPr>
            <p:spPr bwMode="auto">
              <a:xfrm>
                <a:off x="1260" y="2296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3" name="Oval 27"/>
              <p:cNvSpPr>
                <a:spLocks noChangeArrowheads="1"/>
              </p:cNvSpPr>
              <p:nvPr/>
            </p:nvSpPr>
            <p:spPr bwMode="auto">
              <a:xfrm>
                <a:off x="1349" y="2204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4" name="Group 44"/>
            <p:cNvGrpSpPr>
              <a:grpSpLocks/>
            </p:cNvGrpSpPr>
            <p:nvPr/>
          </p:nvGrpSpPr>
          <p:grpSpPr bwMode="auto">
            <a:xfrm rot="2839227">
              <a:off x="3676468" y="4293903"/>
              <a:ext cx="576263" cy="531935"/>
              <a:chOff x="1714" y="2205"/>
              <a:chExt cx="363" cy="363"/>
            </a:xfrm>
          </p:grpSpPr>
          <p:sp>
            <p:nvSpPr>
              <p:cNvPr id="55" name="Oval 28"/>
              <p:cNvSpPr>
                <a:spLocks noChangeArrowheads="1"/>
              </p:cNvSpPr>
              <p:nvPr/>
            </p:nvSpPr>
            <p:spPr bwMode="auto">
              <a:xfrm>
                <a:off x="1753" y="2433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rot="10800000"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6" name="Oval 29"/>
              <p:cNvSpPr>
                <a:spLocks noChangeArrowheads="1"/>
              </p:cNvSpPr>
              <p:nvPr/>
            </p:nvSpPr>
            <p:spPr bwMode="auto">
              <a:xfrm>
                <a:off x="1850" y="2341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rot="10800000"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7" name="Oval 30"/>
              <p:cNvSpPr>
                <a:spLocks noChangeArrowheads="1"/>
              </p:cNvSpPr>
              <p:nvPr/>
            </p:nvSpPr>
            <p:spPr bwMode="auto">
              <a:xfrm>
                <a:off x="1940" y="2251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rot="10800000"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8" name="Oval 31"/>
              <p:cNvSpPr>
                <a:spLocks noChangeArrowheads="1"/>
              </p:cNvSpPr>
              <p:nvPr/>
            </p:nvSpPr>
            <p:spPr bwMode="auto">
              <a:xfrm>
                <a:off x="1892" y="2477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rot="10800000"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9" name="Oval 32"/>
              <p:cNvSpPr>
                <a:spLocks noChangeArrowheads="1"/>
              </p:cNvSpPr>
              <p:nvPr/>
            </p:nvSpPr>
            <p:spPr bwMode="auto">
              <a:xfrm>
                <a:off x="1986" y="2387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rot="10800000"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60" name="Oval 33"/>
              <p:cNvSpPr>
                <a:spLocks noChangeArrowheads="1"/>
              </p:cNvSpPr>
              <p:nvPr/>
            </p:nvSpPr>
            <p:spPr bwMode="auto">
              <a:xfrm>
                <a:off x="1712" y="2296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rot="10800000"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61" name="Oval 34"/>
              <p:cNvSpPr>
                <a:spLocks noChangeArrowheads="1"/>
              </p:cNvSpPr>
              <p:nvPr/>
            </p:nvSpPr>
            <p:spPr bwMode="auto">
              <a:xfrm>
                <a:off x="1803" y="2205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rot="10800000"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2" name="Group 45"/>
            <p:cNvGrpSpPr>
              <a:grpSpLocks/>
            </p:cNvGrpSpPr>
            <p:nvPr/>
          </p:nvGrpSpPr>
          <p:grpSpPr bwMode="auto">
            <a:xfrm>
              <a:off x="4362451" y="4271739"/>
              <a:ext cx="531934" cy="576263"/>
              <a:chOff x="2168" y="2205"/>
              <a:chExt cx="363" cy="363"/>
            </a:xfrm>
          </p:grpSpPr>
          <p:sp>
            <p:nvSpPr>
              <p:cNvPr id="63" name="Oval 35"/>
              <p:cNvSpPr>
                <a:spLocks noChangeArrowheads="1"/>
              </p:cNvSpPr>
              <p:nvPr/>
            </p:nvSpPr>
            <p:spPr bwMode="auto">
              <a:xfrm>
                <a:off x="2213" y="2432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64" name="Oval 36"/>
              <p:cNvSpPr>
                <a:spLocks noChangeArrowheads="1"/>
              </p:cNvSpPr>
              <p:nvPr/>
            </p:nvSpPr>
            <p:spPr bwMode="auto">
              <a:xfrm>
                <a:off x="2304" y="2341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65" name="Oval 37"/>
              <p:cNvSpPr>
                <a:spLocks noChangeArrowheads="1"/>
              </p:cNvSpPr>
              <p:nvPr/>
            </p:nvSpPr>
            <p:spPr bwMode="auto">
              <a:xfrm>
                <a:off x="2395" y="2251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66" name="Oval 38"/>
              <p:cNvSpPr>
                <a:spLocks noChangeArrowheads="1"/>
              </p:cNvSpPr>
              <p:nvPr/>
            </p:nvSpPr>
            <p:spPr bwMode="auto">
              <a:xfrm>
                <a:off x="2349" y="2477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67" name="Oval 39"/>
              <p:cNvSpPr>
                <a:spLocks noChangeArrowheads="1"/>
              </p:cNvSpPr>
              <p:nvPr/>
            </p:nvSpPr>
            <p:spPr bwMode="auto">
              <a:xfrm>
                <a:off x="2440" y="2387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68" name="Oval 40"/>
              <p:cNvSpPr>
                <a:spLocks noChangeArrowheads="1"/>
              </p:cNvSpPr>
              <p:nvPr/>
            </p:nvSpPr>
            <p:spPr bwMode="auto">
              <a:xfrm>
                <a:off x="2168" y="2296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69" name="Oval 41"/>
              <p:cNvSpPr>
                <a:spLocks noChangeArrowheads="1"/>
              </p:cNvSpPr>
              <p:nvPr/>
            </p:nvSpPr>
            <p:spPr bwMode="auto">
              <a:xfrm>
                <a:off x="2259" y="2205"/>
                <a:ext cx="91" cy="91"/>
              </a:xfrm>
              <a:prstGeom prst="ellipse">
                <a:avLst/>
              </a:prstGeom>
              <a:solidFill>
                <a:srgbClr val="C0C0C0"/>
              </a:solidFill>
              <a:ln w="9525" algn="ctr">
                <a:solidFill>
                  <a:srgbClr val="80808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1" name="Rectangle 68"/>
            <p:cNvSpPr>
              <a:spLocks noChangeArrowheads="1"/>
            </p:cNvSpPr>
            <p:nvPr/>
          </p:nvSpPr>
          <p:spPr bwMode="auto">
            <a:xfrm>
              <a:off x="751743" y="1196752"/>
              <a:ext cx="2060331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de-AT" sz="1600" dirty="0">
                  <a:solidFill>
                    <a:srgbClr val="000000"/>
                  </a:solidFill>
                </a:rPr>
                <a:t>Bearbeitung +</a:t>
              </a:r>
              <a:br>
                <a:rPr lang="de-AT" sz="1600" dirty="0">
                  <a:solidFill>
                    <a:srgbClr val="000000"/>
                  </a:solidFill>
                </a:rPr>
              </a:br>
              <a:r>
                <a:rPr lang="de-AT" sz="1600" dirty="0">
                  <a:solidFill>
                    <a:srgbClr val="000000"/>
                  </a:solidFill>
                </a:rPr>
                <a:t>Interpretation</a:t>
              </a:r>
            </a:p>
          </p:txBody>
        </p:sp>
        <p:grpSp>
          <p:nvGrpSpPr>
            <p:cNvPr id="72" name="Group 110"/>
            <p:cNvGrpSpPr>
              <a:grpSpLocks/>
            </p:cNvGrpSpPr>
            <p:nvPr/>
          </p:nvGrpSpPr>
          <p:grpSpPr bwMode="auto">
            <a:xfrm rot="16756836">
              <a:off x="3474855" y="1428832"/>
              <a:ext cx="217487" cy="197827"/>
              <a:chOff x="1610" y="1357"/>
              <a:chExt cx="2948" cy="2268"/>
            </a:xfrm>
          </p:grpSpPr>
          <p:sp>
            <p:nvSpPr>
              <p:cNvPr id="139" name="Arc 111"/>
              <p:cNvSpPr>
                <a:spLocks/>
              </p:cNvSpPr>
              <p:nvPr/>
            </p:nvSpPr>
            <p:spPr bwMode="auto">
              <a:xfrm>
                <a:off x="1610" y="1357"/>
                <a:ext cx="1317" cy="2268"/>
              </a:xfrm>
              <a:custGeom>
                <a:avLst/>
                <a:gdLst>
                  <a:gd name="T0" fmla="*/ 0 w 22547"/>
                  <a:gd name="T1" fmla="*/ 0 h 43200"/>
                  <a:gd name="T2" fmla="*/ 0 w 22547"/>
                  <a:gd name="T3" fmla="*/ 0 h 43200"/>
                  <a:gd name="T4" fmla="*/ 0 w 22547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2547"/>
                  <a:gd name="T10" fmla="*/ 0 h 43200"/>
                  <a:gd name="T11" fmla="*/ 22547 w 22547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547" h="43200" fill="none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915" y="-1"/>
                      <a:pt x="22231" y="6"/>
                      <a:pt x="22547" y="20"/>
                    </a:cubicBezTo>
                  </a:path>
                  <a:path w="22547" h="43200" stroke="0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915" y="-1"/>
                      <a:pt x="22231" y="6"/>
                      <a:pt x="22547" y="20"/>
                    </a:cubicBezTo>
                    <a:lnTo>
                      <a:pt x="21600" y="21600"/>
                    </a:lnTo>
                    <a:lnTo>
                      <a:pt x="21767" y="43199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0" name="Arc 112"/>
              <p:cNvSpPr>
                <a:spLocks/>
              </p:cNvSpPr>
              <p:nvPr/>
            </p:nvSpPr>
            <p:spPr bwMode="auto">
              <a:xfrm>
                <a:off x="2880" y="2241"/>
                <a:ext cx="590" cy="352"/>
              </a:xfrm>
              <a:custGeom>
                <a:avLst/>
                <a:gdLst>
                  <a:gd name="T0" fmla="*/ 0 w 42721"/>
                  <a:gd name="T1" fmla="*/ 0 h 21600"/>
                  <a:gd name="T2" fmla="*/ 0 w 42721"/>
                  <a:gd name="T3" fmla="*/ 0 h 21600"/>
                  <a:gd name="T4" fmla="*/ 0 w 42721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2721"/>
                  <a:gd name="T10" fmla="*/ 0 h 21600"/>
                  <a:gd name="T11" fmla="*/ 42721 w 4272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721" h="21600" fill="none" extrusionOk="0">
                    <a:moveTo>
                      <a:pt x="-1" y="17086"/>
                    </a:moveTo>
                    <a:cubicBezTo>
                      <a:pt x="2128" y="7121"/>
                      <a:pt x="10932" y="-1"/>
                      <a:pt x="21123" y="0"/>
                    </a:cubicBezTo>
                    <a:cubicBezTo>
                      <a:pt x="32945" y="0"/>
                      <a:pt x="42571" y="9505"/>
                      <a:pt x="42721" y="21326"/>
                    </a:cubicBezTo>
                  </a:path>
                  <a:path w="42721" h="21600" stroke="0" extrusionOk="0">
                    <a:moveTo>
                      <a:pt x="-1" y="17086"/>
                    </a:moveTo>
                    <a:cubicBezTo>
                      <a:pt x="2128" y="7121"/>
                      <a:pt x="10932" y="-1"/>
                      <a:pt x="21123" y="0"/>
                    </a:cubicBezTo>
                    <a:cubicBezTo>
                      <a:pt x="32945" y="0"/>
                      <a:pt x="42571" y="9505"/>
                      <a:pt x="42721" y="21326"/>
                    </a:cubicBezTo>
                    <a:lnTo>
                      <a:pt x="21123" y="21600"/>
                    </a:lnTo>
                    <a:lnTo>
                      <a:pt x="-1" y="17086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1" name="Arc 113"/>
              <p:cNvSpPr>
                <a:spLocks/>
              </p:cNvSpPr>
              <p:nvPr/>
            </p:nvSpPr>
            <p:spPr bwMode="auto">
              <a:xfrm>
                <a:off x="2854" y="2559"/>
                <a:ext cx="617" cy="635"/>
              </a:xfrm>
              <a:custGeom>
                <a:avLst/>
                <a:gdLst>
                  <a:gd name="T0" fmla="*/ 0 w 22588"/>
                  <a:gd name="T1" fmla="*/ 0 h 22388"/>
                  <a:gd name="T2" fmla="*/ 0 w 22588"/>
                  <a:gd name="T3" fmla="*/ 0 h 22388"/>
                  <a:gd name="T4" fmla="*/ 0 w 22588"/>
                  <a:gd name="T5" fmla="*/ 0 h 22388"/>
                  <a:gd name="T6" fmla="*/ 0 60000 65536"/>
                  <a:gd name="T7" fmla="*/ 0 60000 65536"/>
                  <a:gd name="T8" fmla="*/ 0 60000 65536"/>
                  <a:gd name="T9" fmla="*/ 0 w 22588"/>
                  <a:gd name="T10" fmla="*/ 0 h 22388"/>
                  <a:gd name="T11" fmla="*/ 22588 w 22588"/>
                  <a:gd name="T12" fmla="*/ 22388 h 223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588" h="22388" fill="none" extrusionOk="0">
                    <a:moveTo>
                      <a:pt x="22573" y="0"/>
                    </a:moveTo>
                    <a:cubicBezTo>
                      <a:pt x="22583" y="262"/>
                      <a:pt x="22588" y="525"/>
                      <a:pt x="22588" y="788"/>
                    </a:cubicBezTo>
                    <a:cubicBezTo>
                      <a:pt x="22588" y="12717"/>
                      <a:pt x="12917" y="22388"/>
                      <a:pt x="988" y="22388"/>
                    </a:cubicBezTo>
                    <a:cubicBezTo>
                      <a:pt x="658" y="22388"/>
                      <a:pt x="329" y="22380"/>
                      <a:pt x="-1" y="22365"/>
                    </a:cubicBezTo>
                  </a:path>
                  <a:path w="22588" h="22388" stroke="0" extrusionOk="0">
                    <a:moveTo>
                      <a:pt x="22573" y="0"/>
                    </a:moveTo>
                    <a:cubicBezTo>
                      <a:pt x="22583" y="262"/>
                      <a:pt x="22588" y="525"/>
                      <a:pt x="22588" y="788"/>
                    </a:cubicBezTo>
                    <a:cubicBezTo>
                      <a:pt x="22588" y="12717"/>
                      <a:pt x="12917" y="22388"/>
                      <a:pt x="988" y="22388"/>
                    </a:cubicBezTo>
                    <a:cubicBezTo>
                      <a:pt x="658" y="22388"/>
                      <a:pt x="329" y="22380"/>
                      <a:pt x="-1" y="22365"/>
                    </a:cubicBezTo>
                    <a:lnTo>
                      <a:pt x="988" y="788"/>
                    </a:lnTo>
                    <a:lnTo>
                      <a:pt x="22573" y="0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2" name="AutoShape 114"/>
              <p:cNvSpPr>
                <a:spLocks noChangeArrowheads="1"/>
              </p:cNvSpPr>
              <p:nvPr/>
            </p:nvSpPr>
            <p:spPr bwMode="auto">
              <a:xfrm rot="-3206990">
                <a:off x="4285" y="2242"/>
                <a:ext cx="273" cy="272"/>
              </a:xfrm>
              <a:prstGeom prst="rtTriangle">
                <a:avLst/>
              </a:prstGeom>
              <a:solidFill>
                <a:srgbClr val="B2B2B2"/>
              </a:solidFill>
              <a:ln w="12700">
                <a:solidFill>
                  <a:srgbClr val="A31F29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3" name="Arc 115"/>
              <p:cNvSpPr>
                <a:spLocks/>
              </p:cNvSpPr>
              <p:nvPr/>
            </p:nvSpPr>
            <p:spPr bwMode="auto">
              <a:xfrm rot="10485969">
                <a:off x="2784" y="1740"/>
                <a:ext cx="1182" cy="1839"/>
              </a:xfrm>
              <a:custGeom>
                <a:avLst/>
                <a:gdLst>
                  <a:gd name="T0" fmla="*/ 0 w 21600"/>
                  <a:gd name="T1" fmla="*/ 0 h 42994"/>
                  <a:gd name="T2" fmla="*/ 0 w 21600"/>
                  <a:gd name="T3" fmla="*/ 0 h 42994"/>
                  <a:gd name="T4" fmla="*/ 0 w 21600"/>
                  <a:gd name="T5" fmla="*/ 0 h 4299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2994"/>
                  <a:gd name="T11" fmla="*/ 21600 w 21600"/>
                  <a:gd name="T12" fmla="*/ 42994 h 4299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2994" fill="none" extrusionOk="0">
                    <a:moveTo>
                      <a:pt x="18626" y="42994"/>
                    </a:moveTo>
                    <a:cubicBezTo>
                      <a:pt x="7948" y="41510"/>
                      <a:pt x="0" y="32380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</a:path>
                  <a:path w="21600" h="42994" stroke="0" extrusionOk="0">
                    <a:moveTo>
                      <a:pt x="18626" y="42994"/>
                    </a:moveTo>
                    <a:cubicBezTo>
                      <a:pt x="7948" y="41510"/>
                      <a:pt x="0" y="32380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  <a:lnTo>
                      <a:pt x="21600" y="21600"/>
                    </a:lnTo>
                    <a:lnTo>
                      <a:pt x="18626" y="42994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4" name="Arc 116"/>
              <p:cNvSpPr>
                <a:spLocks/>
              </p:cNvSpPr>
              <p:nvPr/>
            </p:nvSpPr>
            <p:spPr bwMode="auto">
              <a:xfrm>
                <a:off x="2880" y="1357"/>
                <a:ext cx="1542" cy="111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5" name="Arc 117"/>
              <p:cNvSpPr>
                <a:spLocks/>
              </p:cNvSpPr>
              <p:nvPr/>
            </p:nvSpPr>
            <p:spPr bwMode="auto">
              <a:xfrm>
                <a:off x="2109" y="1788"/>
                <a:ext cx="771" cy="1406"/>
              </a:xfrm>
              <a:custGeom>
                <a:avLst/>
                <a:gdLst>
                  <a:gd name="T0" fmla="*/ 0 w 21767"/>
                  <a:gd name="T1" fmla="*/ 0 h 43200"/>
                  <a:gd name="T2" fmla="*/ 0 w 21767"/>
                  <a:gd name="T3" fmla="*/ 0 h 43200"/>
                  <a:gd name="T4" fmla="*/ 0 w 21767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1767"/>
                  <a:gd name="T10" fmla="*/ 0 h 43200"/>
                  <a:gd name="T11" fmla="*/ 21767 w 21767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767" h="43200" fill="none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</a:path>
                  <a:path w="21767" h="43200" stroke="0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  <a:lnTo>
                      <a:pt x="21600" y="21600"/>
                    </a:lnTo>
                    <a:lnTo>
                      <a:pt x="21767" y="43199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3" name="Group 110"/>
            <p:cNvGrpSpPr>
              <a:grpSpLocks/>
            </p:cNvGrpSpPr>
            <p:nvPr/>
          </p:nvGrpSpPr>
          <p:grpSpPr bwMode="auto">
            <a:xfrm rot="16756836">
              <a:off x="2454947" y="3092532"/>
              <a:ext cx="217487" cy="197827"/>
              <a:chOff x="1610" y="1357"/>
              <a:chExt cx="2948" cy="2268"/>
            </a:xfrm>
          </p:grpSpPr>
          <p:sp>
            <p:nvSpPr>
              <p:cNvPr id="132" name="Arc 111"/>
              <p:cNvSpPr>
                <a:spLocks/>
              </p:cNvSpPr>
              <p:nvPr/>
            </p:nvSpPr>
            <p:spPr bwMode="auto">
              <a:xfrm>
                <a:off x="1610" y="1357"/>
                <a:ext cx="1317" cy="2268"/>
              </a:xfrm>
              <a:custGeom>
                <a:avLst/>
                <a:gdLst>
                  <a:gd name="T0" fmla="*/ 0 w 22547"/>
                  <a:gd name="T1" fmla="*/ 0 h 43200"/>
                  <a:gd name="T2" fmla="*/ 0 w 22547"/>
                  <a:gd name="T3" fmla="*/ 0 h 43200"/>
                  <a:gd name="T4" fmla="*/ 0 w 22547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2547"/>
                  <a:gd name="T10" fmla="*/ 0 h 43200"/>
                  <a:gd name="T11" fmla="*/ 22547 w 22547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547" h="43200" fill="none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915" y="-1"/>
                      <a:pt x="22231" y="6"/>
                      <a:pt x="22547" y="20"/>
                    </a:cubicBezTo>
                  </a:path>
                  <a:path w="22547" h="43200" stroke="0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915" y="-1"/>
                      <a:pt x="22231" y="6"/>
                      <a:pt x="22547" y="20"/>
                    </a:cubicBezTo>
                    <a:lnTo>
                      <a:pt x="21600" y="21600"/>
                    </a:lnTo>
                    <a:lnTo>
                      <a:pt x="21767" y="43199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3" name="Arc 112"/>
              <p:cNvSpPr>
                <a:spLocks/>
              </p:cNvSpPr>
              <p:nvPr/>
            </p:nvSpPr>
            <p:spPr bwMode="auto">
              <a:xfrm>
                <a:off x="2880" y="2241"/>
                <a:ext cx="590" cy="352"/>
              </a:xfrm>
              <a:custGeom>
                <a:avLst/>
                <a:gdLst>
                  <a:gd name="T0" fmla="*/ 0 w 42721"/>
                  <a:gd name="T1" fmla="*/ 0 h 21600"/>
                  <a:gd name="T2" fmla="*/ 0 w 42721"/>
                  <a:gd name="T3" fmla="*/ 0 h 21600"/>
                  <a:gd name="T4" fmla="*/ 0 w 42721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2721"/>
                  <a:gd name="T10" fmla="*/ 0 h 21600"/>
                  <a:gd name="T11" fmla="*/ 42721 w 4272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721" h="21600" fill="none" extrusionOk="0">
                    <a:moveTo>
                      <a:pt x="-1" y="17086"/>
                    </a:moveTo>
                    <a:cubicBezTo>
                      <a:pt x="2128" y="7121"/>
                      <a:pt x="10932" y="-1"/>
                      <a:pt x="21123" y="0"/>
                    </a:cubicBezTo>
                    <a:cubicBezTo>
                      <a:pt x="32945" y="0"/>
                      <a:pt x="42571" y="9505"/>
                      <a:pt x="42721" y="21326"/>
                    </a:cubicBezTo>
                  </a:path>
                  <a:path w="42721" h="21600" stroke="0" extrusionOk="0">
                    <a:moveTo>
                      <a:pt x="-1" y="17086"/>
                    </a:moveTo>
                    <a:cubicBezTo>
                      <a:pt x="2128" y="7121"/>
                      <a:pt x="10932" y="-1"/>
                      <a:pt x="21123" y="0"/>
                    </a:cubicBezTo>
                    <a:cubicBezTo>
                      <a:pt x="32945" y="0"/>
                      <a:pt x="42571" y="9505"/>
                      <a:pt x="42721" y="21326"/>
                    </a:cubicBezTo>
                    <a:lnTo>
                      <a:pt x="21123" y="21600"/>
                    </a:lnTo>
                    <a:lnTo>
                      <a:pt x="-1" y="17086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4" name="Arc 113"/>
              <p:cNvSpPr>
                <a:spLocks/>
              </p:cNvSpPr>
              <p:nvPr/>
            </p:nvSpPr>
            <p:spPr bwMode="auto">
              <a:xfrm>
                <a:off x="2854" y="2559"/>
                <a:ext cx="617" cy="635"/>
              </a:xfrm>
              <a:custGeom>
                <a:avLst/>
                <a:gdLst>
                  <a:gd name="T0" fmla="*/ 0 w 22588"/>
                  <a:gd name="T1" fmla="*/ 0 h 22388"/>
                  <a:gd name="T2" fmla="*/ 0 w 22588"/>
                  <a:gd name="T3" fmla="*/ 0 h 22388"/>
                  <a:gd name="T4" fmla="*/ 0 w 22588"/>
                  <a:gd name="T5" fmla="*/ 0 h 22388"/>
                  <a:gd name="T6" fmla="*/ 0 60000 65536"/>
                  <a:gd name="T7" fmla="*/ 0 60000 65536"/>
                  <a:gd name="T8" fmla="*/ 0 60000 65536"/>
                  <a:gd name="T9" fmla="*/ 0 w 22588"/>
                  <a:gd name="T10" fmla="*/ 0 h 22388"/>
                  <a:gd name="T11" fmla="*/ 22588 w 22588"/>
                  <a:gd name="T12" fmla="*/ 22388 h 223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588" h="22388" fill="none" extrusionOk="0">
                    <a:moveTo>
                      <a:pt x="22573" y="0"/>
                    </a:moveTo>
                    <a:cubicBezTo>
                      <a:pt x="22583" y="262"/>
                      <a:pt x="22588" y="525"/>
                      <a:pt x="22588" y="788"/>
                    </a:cubicBezTo>
                    <a:cubicBezTo>
                      <a:pt x="22588" y="12717"/>
                      <a:pt x="12917" y="22388"/>
                      <a:pt x="988" y="22388"/>
                    </a:cubicBezTo>
                    <a:cubicBezTo>
                      <a:pt x="658" y="22388"/>
                      <a:pt x="329" y="22380"/>
                      <a:pt x="-1" y="22365"/>
                    </a:cubicBezTo>
                  </a:path>
                  <a:path w="22588" h="22388" stroke="0" extrusionOk="0">
                    <a:moveTo>
                      <a:pt x="22573" y="0"/>
                    </a:moveTo>
                    <a:cubicBezTo>
                      <a:pt x="22583" y="262"/>
                      <a:pt x="22588" y="525"/>
                      <a:pt x="22588" y="788"/>
                    </a:cubicBezTo>
                    <a:cubicBezTo>
                      <a:pt x="22588" y="12717"/>
                      <a:pt x="12917" y="22388"/>
                      <a:pt x="988" y="22388"/>
                    </a:cubicBezTo>
                    <a:cubicBezTo>
                      <a:pt x="658" y="22388"/>
                      <a:pt x="329" y="22380"/>
                      <a:pt x="-1" y="22365"/>
                    </a:cubicBezTo>
                    <a:lnTo>
                      <a:pt x="988" y="788"/>
                    </a:lnTo>
                    <a:lnTo>
                      <a:pt x="22573" y="0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5" name="AutoShape 114"/>
              <p:cNvSpPr>
                <a:spLocks noChangeArrowheads="1"/>
              </p:cNvSpPr>
              <p:nvPr/>
            </p:nvSpPr>
            <p:spPr bwMode="auto">
              <a:xfrm rot="-3206990">
                <a:off x="4285" y="2242"/>
                <a:ext cx="273" cy="272"/>
              </a:xfrm>
              <a:prstGeom prst="rtTriangle">
                <a:avLst/>
              </a:prstGeom>
              <a:solidFill>
                <a:srgbClr val="B2B2B2"/>
              </a:solidFill>
              <a:ln w="12700">
                <a:solidFill>
                  <a:srgbClr val="A31F29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6" name="Arc 115"/>
              <p:cNvSpPr>
                <a:spLocks/>
              </p:cNvSpPr>
              <p:nvPr/>
            </p:nvSpPr>
            <p:spPr bwMode="auto">
              <a:xfrm rot="10485969">
                <a:off x="2784" y="1740"/>
                <a:ext cx="1182" cy="1839"/>
              </a:xfrm>
              <a:custGeom>
                <a:avLst/>
                <a:gdLst>
                  <a:gd name="T0" fmla="*/ 0 w 21600"/>
                  <a:gd name="T1" fmla="*/ 0 h 42994"/>
                  <a:gd name="T2" fmla="*/ 0 w 21600"/>
                  <a:gd name="T3" fmla="*/ 0 h 42994"/>
                  <a:gd name="T4" fmla="*/ 0 w 21600"/>
                  <a:gd name="T5" fmla="*/ 0 h 4299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2994"/>
                  <a:gd name="T11" fmla="*/ 21600 w 21600"/>
                  <a:gd name="T12" fmla="*/ 42994 h 4299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2994" fill="none" extrusionOk="0">
                    <a:moveTo>
                      <a:pt x="18626" y="42994"/>
                    </a:moveTo>
                    <a:cubicBezTo>
                      <a:pt x="7948" y="41510"/>
                      <a:pt x="0" y="32380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</a:path>
                  <a:path w="21600" h="42994" stroke="0" extrusionOk="0">
                    <a:moveTo>
                      <a:pt x="18626" y="42994"/>
                    </a:moveTo>
                    <a:cubicBezTo>
                      <a:pt x="7948" y="41510"/>
                      <a:pt x="0" y="32380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  <a:lnTo>
                      <a:pt x="21600" y="21600"/>
                    </a:lnTo>
                    <a:lnTo>
                      <a:pt x="18626" y="42994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7" name="Arc 116"/>
              <p:cNvSpPr>
                <a:spLocks/>
              </p:cNvSpPr>
              <p:nvPr/>
            </p:nvSpPr>
            <p:spPr bwMode="auto">
              <a:xfrm>
                <a:off x="2880" y="1357"/>
                <a:ext cx="1542" cy="111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8" name="Arc 117"/>
              <p:cNvSpPr>
                <a:spLocks/>
              </p:cNvSpPr>
              <p:nvPr/>
            </p:nvSpPr>
            <p:spPr bwMode="auto">
              <a:xfrm>
                <a:off x="2109" y="1788"/>
                <a:ext cx="771" cy="1406"/>
              </a:xfrm>
              <a:custGeom>
                <a:avLst/>
                <a:gdLst>
                  <a:gd name="T0" fmla="*/ 0 w 21767"/>
                  <a:gd name="T1" fmla="*/ 0 h 43200"/>
                  <a:gd name="T2" fmla="*/ 0 w 21767"/>
                  <a:gd name="T3" fmla="*/ 0 h 43200"/>
                  <a:gd name="T4" fmla="*/ 0 w 21767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1767"/>
                  <a:gd name="T10" fmla="*/ 0 h 43200"/>
                  <a:gd name="T11" fmla="*/ 21767 w 21767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767" h="43200" fill="none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</a:path>
                  <a:path w="21767" h="43200" stroke="0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  <a:lnTo>
                      <a:pt x="21600" y="21600"/>
                    </a:lnTo>
                    <a:lnTo>
                      <a:pt x="21767" y="43199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4" name="Group 110"/>
            <p:cNvGrpSpPr>
              <a:grpSpLocks/>
            </p:cNvGrpSpPr>
            <p:nvPr/>
          </p:nvGrpSpPr>
          <p:grpSpPr bwMode="auto">
            <a:xfrm rot="16756836">
              <a:off x="3123163" y="3092532"/>
              <a:ext cx="217487" cy="197827"/>
              <a:chOff x="1610" y="1357"/>
              <a:chExt cx="2948" cy="2268"/>
            </a:xfrm>
          </p:grpSpPr>
          <p:sp>
            <p:nvSpPr>
              <p:cNvPr id="125" name="Arc 111"/>
              <p:cNvSpPr>
                <a:spLocks/>
              </p:cNvSpPr>
              <p:nvPr/>
            </p:nvSpPr>
            <p:spPr bwMode="auto">
              <a:xfrm>
                <a:off x="1610" y="1357"/>
                <a:ext cx="1317" cy="2268"/>
              </a:xfrm>
              <a:custGeom>
                <a:avLst/>
                <a:gdLst>
                  <a:gd name="T0" fmla="*/ 0 w 22547"/>
                  <a:gd name="T1" fmla="*/ 0 h 43200"/>
                  <a:gd name="T2" fmla="*/ 0 w 22547"/>
                  <a:gd name="T3" fmla="*/ 0 h 43200"/>
                  <a:gd name="T4" fmla="*/ 0 w 22547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2547"/>
                  <a:gd name="T10" fmla="*/ 0 h 43200"/>
                  <a:gd name="T11" fmla="*/ 22547 w 22547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547" h="43200" fill="none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915" y="-1"/>
                      <a:pt x="22231" y="6"/>
                      <a:pt x="22547" y="20"/>
                    </a:cubicBezTo>
                  </a:path>
                  <a:path w="22547" h="43200" stroke="0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915" y="-1"/>
                      <a:pt x="22231" y="6"/>
                      <a:pt x="22547" y="20"/>
                    </a:cubicBezTo>
                    <a:lnTo>
                      <a:pt x="21600" y="21600"/>
                    </a:lnTo>
                    <a:lnTo>
                      <a:pt x="21767" y="43199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6" name="Arc 112"/>
              <p:cNvSpPr>
                <a:spLocks/>
              </p:cNvSpPr>
              <p:nvPr/>
            </p:nvSpPr>
            <p:spPr bwMode="auto">
              <a:xfrm>
                <a:off x="2880" y="2241"/>
                <a:ext cx="590" cy="352"/>
              </a:xfrm>
              <a:custGeom>
                <a:avLst/>
                <a:gdLst>
                  <a:gd name="T0" fmla="*/ 0 w 42721"/>
                  <a:gd name="T1" fmla="*/ 0 h 21600"/>
                  <a:gd name="T2" fmla="*/ 0 w 42721"/>
                  <a:gd name="T3" fmla="*/ 0 h 21600"/>
                  <a:gd name="T4" fmla="*/ 0 w 42721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2721"/>
                  <a:gd name="T10" fmla="*/ 0 h 21600"/>
                  <a:gd name="T11" fmla="*/ 42721 w 4272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721" h="21600" fill="none" extrusionOk="0">
                    <a:moveTo>
                      <a:pt x="-1" y="17086"/>
                    </a:moveTo>
                    <a:cubicBezTo>
                      <a:pt x="2128" y="7121"/>
                      <a:pt x="10932" y="-1"/>
                      <a:pt x="21123" y="0"/>
                    </a:cubicBezTo>
                    <a:cubicBezTo>
                      <a:pt x="32945" y="0"/>
                      <a:pt x="42571" y="9505"/>
                      <a:pt x="42721" y="21326"/>
                    </a:cubicBezTo>
                  </a:path>
                  <a:path w="42721" h="21600" stroke="0" extrusionOk="0">
                    <a:moveTo>
                      <a:pt x="-1" y="17086"/>
                    </a:moveTo>
                    <a:cubicBezTo>
                      <a:pt x="2128" y="7121"/>
                      <a:pt x="10932" y="-1"/>
                      <a:pt x="21123" y="0"/>
                    </a:cubicBezTo>
                    <a:cubicBezTo>
                      <a:pt x="32945" y="0"/>
                      <a:pt x="42571" y="9505"/>
                      <a:pt x="42721" y="21326"/>
                    </a:cubicBezTo>
                    <a:lnTo>
                      <a:pt x="21123" y="21600"/>
                    </a:lnTo>
                    <a:lnTo>
                      <a:pt x="-1" y="17086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7" name="Arc 113"/>
              <p:cNvSpPr>
                <a:spLocks/>
              </p:cNvSpPr>
              <p:nvPr/>
            </p:nvSpPr>
            <p:spPr bwMode="auto">
              <a:xfrm>
                <a:off x="2854" y="2559"/>
                <a:ext cx="617" cy="635"/>
              </a:xfrm>
              <a:custGeom>
                <a:avLst/>
                <a:gdLst>
                  <a:gd name="T0" fmla="*/ 0 w 22588"/>
                  <a:gd name="T1" fmla="*/ 0 h 22388"/>
                  <a:gd name="T2" fmla="*/ 0 w 22588"/>
                  <a:gd name="T3" fmla="*/ 0 h 22388"/>
                  <a:gd name="T4" fmla="*/ 0 w 22588"/>
                  <a:gd name="T5" fmla="*/ 0 h 22388"/>
                  <a:gd name="T6" fmla="*/ 0 60000 65536"/>
                  <a:gd name="T7" fmla="*/ 0 60000 65536"/>
                  <a:gd name="T8" fmla="*/ 0 60000 65536"/>
                  <a:gd name="T9" fmla="*/ 0 w 22588"/>
                  <a:gd name="T10" fmla="*/ 0 h 22388"/>
                  <a:gd name="T11" fmla="*/ 22588 w 22588"/>
                  <a:gd name="T12" fmla="*/ 22388 h 223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588" h="22388" fill="none" extrusionOk="0">
                    <a:moveTo>
                      <a:pt x="22573" y="0"/>
                    </a:moveTo>
                    <a:cubicBezTo>
                      <a:pt x="22583" y="262"/>
                      <a:pt x="22588" y="525"/>
                      <a:pt x="22588" y="788"/>
                    </a:cubicBezTo>
                    <a:cubicBezTo>
                      <a:pt x="22588" y="12717"/>
                      <a:pt x="12917" y="22388"/>
                      <a:pt x="988" y="22388"/>
                    </a:cubicBezTo>
                    <a:cubicBezTo>
                      <a:pt x="658" y="22388"/>
                      <a:pt x="329" y="22380"/>
                      <a:pt x="-1" y="22365"/>
                    </a:cubicBezTo>
                  </a:path>
                  <a:path w="22588" h="22388" stroke="0" extrusionOk="0">
                    <a:moveTo>
                      <a:pt x="22573" y="0"/>
                    </a:moveTo>
                    <a:cubicBezTo>
                      <a:pt x="22583" y="262"/>
                      <a:pt x="22588" y="525"/>
                      <a:pt x="22588" y="788"/>
                    </a:cubicBezTo>
                    <a:cubicBezTo>
                      <a:pt x="22588" y="12717"/>
                      <a:pt x="12917" y="22388"/>
                      <a:pt x="988" y="22388"/>
                    </a:cubicBezTo>
                    <a:cubicBezTo>
                      <a:pt x="658" y="22388"/>
                      <a:pt x="329" y="22380"/>
                      <a:pt x="-1" y="22365"/>
                    </a:cubicBezTo>
                    <a:lnTo>
                      <a:pt x="988" y="788"/>
                    </a:lnTo>
                    <a:lnTo>
                      <a:pt x="22573" y="0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8" name="AutoShape 114"/>
              <p:cNvSpPr>
                <a:spLocks noChangeArrowheads="1"/>
              </p:cNvSpPr>
              <p:nvPr/>
            </p:nvSpPr>
            <p:spPr bwMode="auto">
              <a:xfrm rot="-3206990">
                <a:off x="4285" y="2242"/>
                <a:ext cx="273" cy="272"/>
              </a:xfrm>
              <a:prstGeom prst="rtTriangle">
                <a:avLst/>
              </a:prstGeom>
              <a:solidFill>
                <a:srgbClr val="B2B2B2"/>
              </a:solidFill>
              <a:ln w="12700">
                <a:solidFill>
                  <a:srgbClr val="A31F29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9" name="Arc 115"/>
              <p:cNvSpPr>
                <a:spLocks/>
              </p:cNvSpPr>
              <p:nvPr/>
            </p:nvSpPr>
            <p:spPr bwMode="auto">
              <a:xfrm rot="10485969">
                <a:off x="2784" y="1740"/>
                <a:ext cx="1182" cy="1839"/>
              </a:xfrm>
              <a:custGeom>
                <a:avLst/>
                <a:gdLst>
                  <a:gd name="T0" fmla="*/ 0 w 21600"/>
                  <a:gd name="T1" fmla="*/ 0 h 42994"/>
                  <a:gd name="T2" fmla="*/ 0 w 21600"/>
                  <a:gd name="T3" fmla="*/ 0 h 42994"/>
                  <a:gd name="T4" fmla="*/ 0 w 21600"/>
                  <a:gd name="T5" fmla="*/ 0 h 4299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2994"/>
                  <a:gd name="T11" fmla="*/ 21600 w 21600"/>
                  <a:gd name="T12" fmla="*/ 42994 h 4299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2994" fill="none" extrusionOk="0">
                    <a:moveTo>
                      <a:pt x="18626" y="42994"/>
                    </a:moveTo>
                    <a:cubicBezTo>
                      <a:pt x="7948" y="41510"/>
                      <a:pt x="0" y="32380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</a:path>
                  <a:path w="21600" h="42994" stroke="0" extrusionOk="0">
                    <a:moveTo>
                      <a:pt x="18626" y="42994"/>
                    </a:moveTo>
                    <a:cubicBezTo>
                      <a:pt x="7948" y="41510"/>
                      <a:pt x="0" y="32380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  <a:lnTo>
                      <a:pt x="21600" y="21600"/>
                    </a:lnTo>
                    <a:lnTo>
                      <a:pt x="18626" y="42994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0" name="Arc 116"/>
              <p:cNvSpPr>
                <a:spLocks/>
              </p:cNvSpPr>
              <p:nvPr/>
            </p:nvSpPr>
            <p:spPr bwMode="auto">
              <a:xfrm>
                <a:off x="2880" y="1357"/>
                <a:ext cx="1542" cy="111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1" name="Arc 117"/>
              <p:cNvSpPr>
                <a:spLocks/>
              </p:cNvSpPr>
              <p:nvPr/>
            </p:nvSpPr>
            <p:spPr bwMode="auto">
              <a:xfrm>
                <a:off x="2109" y="1788"/>
                <a:ext cx="771" cy="1406"/>
              </a:xfrm>
              <a:custGeom>
                <a:avLst/>
                <a:gdLst>
                  <a:gd name="T0" fmla="*/ 0 w 21767"/>
                  <a:gd name="T1" fmla="*/ 0 h 43200"/>
                  <a:gd name="T2" fmla="*/ 0 w 21767"/>
                  <a:gd name="T3" fmla="*/ 0 h 43200"/>
                  <a:gd name="T4" fmla="*/ 0 w 21767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1767"/>
                  <a:gd name="T10" fmla="*/ 0 h 43200"/>
                  <a:gd name="T11" fmla="*/ 21767 w 21767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767" h="43200" fill="none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</a:path>
                  <a:path w="21767" h="43200" stroke="0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  <a:lnTo>
                      <a:pt x="21600" y="21600"/>
                    </a:lnTo>
                    <a:lnTo>
                      <a:pt x="21767" y="43199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5" name="Group 110"/>
            <p:cNvGrpSpPr>
              <a:grpSpLocks/>
            </p:cNvGrpSpPr>
            <p:nvPr/>
          </p:nvGrpSpPr>
          <p:grpSpPr bwMode="auto">
            <a:xfrm rot="16756836">
              <a:off x="3797240" y="3092532"/>
              <a:ext cx="217487" cy="197827"/>
              <a:chOff x="1610" y="1357"/>
              <a:chExt cx="2948" cy="2268"/>
            </a:xfrm>
          </p:grpSpPr>
          <p:sp>
            <p:nvSpPr>
              <p:cNvPr id="118" name="Arc 111"/>
              <p:cNvSpPr>
                <a:spLocks/>
              </p:cNvSpPr>
              <p:nvPr/>
            </p:nvSpPr>
            <p:spPr bwMode="auto">
              <a:xfrm>
                <a:off x="1610" y="1357"/>
                <a:ext cx="1317" cy="2268"/>
              </a:xfrm>
              <a:custGeom>
                <a:avLst/>
                <a:gdLst>
                  <a:gd name="T0" fmla="*/ 0 w 22547"/>
                  <a:gd name="T1" fmla="*/ 0 h 43200"/>
                  <a:gd name="T2" fmla="*/ 0 w 22547"/>
                  <a:gd name="T3" fmla="*/ 0 h 43200"/>
                  <a:gd name="T4" fmla="*/ 0 w 22547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2547"/>
                  <a:gd name="T10" fmla="*/ 0 h 43200"/>
                  <a:gd name="T11" fmla="*/ 22547 w 22547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547" h="43200" fill="none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915" y="-1"/>
                      <a:pt x="22231" y="6"/>
                      <a:pt x="22547" y="20"/>
                    </a:cubicBezTo>
                  </a:path>
                  <a:path w="22547" h="43200" stroke="0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915" y="-1"/>
                      <a:pt x="22231" y="6"/>
                      <a:pt x="22547" y="20"/>
                    </a:cubicBezTo>
                    <a:lnTo>
                      <a:pt x="21600" y="21600"/>
                    </a:lnTo>
                    <a:lnTo>
                      <a:pt x="21767" y="43199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9" name="Arc 112"/>
              <p:cNvSpPr>
                <a:spLocks/>
              </p:cNvSpPr>
              <p:nvPr/>
            </p:nvSpPr>
            <p:spPr bwMode="auto">
              <a:xfrm>
                <a:off x="2880" y="2241"/>
                <a:ext cx="590" cy="352"/>
              </a:xfrm>
              <a:custGeom>
                <a:avLst/>
                <a:gdLst>
                  <a:gd name="T0" fmla="*/ 0 w 42721"/>
                  <a:gd name="T1" fmla="*/ 0 h 21600"/>
                  <a:gd name="T2" fmla="*/ 0 w 42721"/>
                  <a:gd name="T3" fmla="*/ 0 h 21600"/>
                  <a:gd name="T4" fmla="*/ 0 w 42721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2721"/>
                  <a:gd name="T10" fmla="*/ 0 h 21600"/>
                  <a:gd name="T11" fmla="*/ 42721 w 4272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721" h="21600" fill="none" extrusionOk="0">
                    <a:moveTo>
                      <a:pt x="-1" y="17086"/>
                    </a:moveTo>
                    <a:cubicBezTo>
                      <a:pt x="2128" y="7121"/>
                      <a:pt x="10932" y="-1"/>
                      <a:pt x="21123" y="0"/>
                    </a:cubicBezTo>
                    <a:cubicBezTo>
                      <a:pt x="32945" y="0"/>
                      <a:pt x="42571" y="9505"/>
                      <a:pt x="42721" y="21326"/>
                    </a:cubicBezTo>
                  </a:path>
                  <a:path w="42721" h="21600" stroke="0" extrusionOk="0">
                    <a:moveTo>
                      <a:pt x="-1" y="17086"/>
                    </a:moveTo>
                    <a:cubicBezTo>
                      <a:pt x="2128" y="7121"/>
                      <a:pt x="10932" y="-1"/>
                      <a:pt x="21123" y="0"/>
                    </a:cubicBezTo>
                    <a:cubicBezTo>
                      <a:pt x="32945" y="0"/>
                      <a:pt x="42571" y="9505"/>
                      <a:pt x="42721" y="21326"/>
                    </a:cubicBezTo>
                    <a:lnTo>
                      <a:pt x="21123" y="21600"/>
                    </a:lnTo>
                    <a:lnTo>
                      <a:pt x="-1" y="17086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" name="Arc 113"/>
              <p:cNvSpPr>
                <a:spLocks/>
              </p:cNvSpPr>
              <p:nvPr/>
            </p:nvSpPr>
            <p:spPr bwMode="auto">
              <a:xfrm>
                <a:off x="2854" y="2559"/>
                <a:ext cx="617" cy="635"/>
              </a:xfrm>
              <a:custGeom>
                <a:avLst/>
                <a:gdLst>
                  <a:gd name="T0" fmla="*/ 0 w 22588"/>
                  <a:gd name="T1" fmla="*/ 0 h 22388"/>
                  <a:gd name="T2" fmla="*/ 0 w 22588"/>
                  <a:gd name="T3" fmla="*/ 0 h 22388"/>
                  <a:gd name="T4" fmla="*/ 0 w 22588"/>
                  <a:gd name="T5" fmla="*/ 0 h 22388"/>
                  <a:gd name="T6" fmla="*/ 0 60000 65536"/>
                  <a:gd name="T7" fmla="*/ 0 60000 65536"/>
                  <a:gd name="T8" fmla="*/ 0 60000 65536"/>
                  <a:gd name="T9" fmla="*/ 0 w 22588"/>
                  <a:gd name="T10" fmla="*/ 0 h 22388"/>
                  <a:gd name="T11" fmla="*/ 22588 w 22588"/>
                  <a:gd name="T12" fmla="*/ 22388 h 223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588" h="22388" fill="none" extrusionOk="0">
                    <a:moveTo>
                      <a:pt x="22573" y="0"/>
                    </a:moveTo>
                    <a:cubicBezTo>
                      <a:pt x="22583" y="262"/>
                      <a:pt x="22588" y="525"/>
                      <a:pt x="22588" y="788"/>
                    </a:cubicBezTo>
                    <a:cubicBezTo>
                      <a:pt x="22588" y="12717"/>
                      <a:pt x="12917" y="22388"/>
                      <a:pt x="988" y="22388"/>
                    </a:cubicBezTo>
                    <a:cubicBezTo>
                      <a:pt x="658" y="22388"/>
                      <a:pt x="329" y="22380"/>
                      <a:pt x="-1" y="22365"/>
                    </a:cubicBezTo>
                  </a:path>
                  <a:path w="22588" h="22388" stroke="0" extrusionOk="0">
                    <a:moveTo>
                      <a:pt x="22573" y="0"/>
                    </a:moveTo>
                    <a:cubicBezTo>
                      <a:pt x="22583" y="262"/>
                      <a:pt x="22588" y="525"/>
                      <a:pt x="22588" y="788"/>
                    </a:cubicBezTo>
                    <a:cubicBezTo>
                      <a:pt x="22588" y="12717"/>
                      <a:pt x="12917" y="22388"/>
                      <a:pt x="988" y="22388"/>
                    </a:cubicBezTo>
                    <a:cubicBezTo>
                      <a:pt x="658" y="22388"/>
                      <a:pt x="329" y="22380"/>
                      <a:pt x="-1" y="22365"/>
                    </a:cubicBezTo>
                    <a:lnTo>
                      <a:pt x="988" y="788"/>
                    </a:lnTo>
                    <a:lnTo>
                      <a:pt x="22573" y="0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1" name="AutoShape 114"/>
              <p:cNvSpPr>
                <a:spLocks noChangeArrowheads="1"/>
              </p:cNvSpPr>
              <p:nvPr/>
            </p:nvSpPr>
            <p:spPr bwMode="auto">
              <a:xfrm rot="-3206990">
                <a:off x="4285" y="2242"/>
                <a:ext cx="273" cy="272"/>
              </a:xfrm>
              <a:prstGeom prst="rtTriangle">
                <a:avLst/>
              </a:prstGeom>
              <a:solidFill>
                <a:srgbClr val="B2B2B2"/>
              </a:solidFill>
              <a:ln w="12700">
                <a:solidFill>
                  <a:srgbClr val="A31F29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2" name="Arc 115"/>
              <p:cNvSpPr>
                <a:spLocks/>
              </p:cNvSpPr>
              <p:nvPr/>
            </p:nvSpPr>
            <p:spPr bwMode="auto">
              <a:xfrm rot="10485969">
                <a:off x="2784" y="1740"/>
                <a:ext cx="1182" cy="1839"/>
              </a:xfrm>
              <a:custGeom>
                <a:avLst/>
                <a:gdLst>
                  <a:gd name="T0" fmla="*/ 0 w 21600"/>
                  <a:gd name="T1" fmla="*/ 0 h 42994"/>
                  <a:gd name="T2" fmla="*/ 0 w 21600"/>
                  <a:gd name="T3" fmla="*/ 0 h 42994"/>
                  <a:gd name="T4" fmla="*/ 0 w 21600"/>
                  <a:gd name="T5" fmla="*/ 0 h 4299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2994"/>
                  <a:gd name="T11" fmla="*/ 21600 w 21600"/>
                  <a:gd name="T12" fmla="*/ 42994 h 4299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2994" fill="none" extrusionOk="0">
                    <a:moveTo>
                      <a:pt x="18626" y="42994"/>
                    </a:moveTo>
                    <a:cubicBezTo>
                      <a:pt x="7948" y="41510"/>
                      <a:pt x="0" y="32380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</a:path>
                  <a:path w="21600" h="42994" stroke="0" extrusionOk="0">
                    <a:moveTo>
                      <a:pt x="18626" y="42994"/>
                    </a:moveTo>
                    <a:cubicBezTo>
                      <a:pt x="7948" y="41510"/>
                      <a:pt x="0" y="32380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  <a:lnTo>
                      <a:pt x="21600" y="21600"/>
                    </a:lnTo>
                    <a:lnTo>
                      <a:pt x="18626" y="42994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" name="Arc 116"/>
              <p:cNvSpPr>
                <a:spLocks/>
              </p:cNvSpPr>
              <p:nvPr/>
            </p:nvSpPr>
            <p:spPr bwMode="auto">
              <a:xfrm>
                <a:off x="2880" y="1357"/>
                <a:ext cx="1542" cy="111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4" name="Arc 117"/>
              <p:cNvSpPr>
                <a:spLocks/>
              </p:cNvSpPr>
              <p:nvPr/>
            </p:nvSpPr>
            <p:spPr bwMode="auto">
              <a:xfrm>
                <a:off x="2109" y="1788"/>
                <a:ext cx="771" cy="1406"/>
              </a:xfrm>
              <a:custGeom>
                <a:avLst/>
                <a:gdLst>
                  <a:gd name="T0" fmla="*/ 0 w 21767"/>
                  <a:gd name="T1" fmla="*/ 0 h 43200"/>
                  <a:gd name="T2" fmla="*/ 0 w 21767"/>
                  <a:gd name="T3" fmla="*/ 0 h 43200"/>
                  <a:gd name="T4" fmla="*/ 0 w 21767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1767"/>
                  <a:gd name="T10" fmla="*/ 0 h 43200"/>
                  <a:gd name="T11" fmla="*/ 21767 w 21767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767" h="43200" fill="none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</a:path>
                  <a:path w="21767" h="43200" stroke="0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  <a:lnTo>
                      <a:pt x="21600" y="21600"/>
                    </a:lnTo>
                    <a:lnTo>
                      <a:pt x="21767" y="43199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6" name="Group 110"/>
            <p:cNvGrpSpPr>
              <a:grpSpLocks/>
            </p:cNvGrpSpPr>
            <p:nvPr/>
          </p:nvGrpSpPr>
          <p:grpSpPr bwMode="auto">
            <a:xfrm rot="16756836">
              <a:off x="4453732" y="3092532"/>
              <a:ext cx="217487" cy="197827"/>
              <a:chOff x="1610" y="1357"/>
              <a:chExt cx="2948" cy="2268"/>
            </a:xfrm>
          </p:grpSpPr>
          <p:sp>
            <p:nvSpPr>
              <p:cNvPr id="111" name="Arc 111"/>
              <p:cNvSpPr>
                <a:spLocks/>
              </p:cNvSpPr>
              <p:nvPr/>
            </p:nvSpPr>
            <p:spPr bwMode="auto">
              <a:xfrm>
                <a:off x="1610" y="1357"/>
                <a:ext cx="1317" cy="2268"/>
              </a:xfrm>
              <a:custGeom>
                <a:avLst/>
                <a:gdLst>
                  <a:gd name="T0" fmla="*/ 0 w 22547"/>
                  <a:gd name="T1" fmla="*/ 0 h 43200"/>
                  <a:gd name="T2" fmla="*/ 0 w 22547"/>
                  <a:gd name="T3" fmla="*/ 0 h 43200"/>
                  <a:gd name="T4" fmla="*/ 0 w 22547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2547"/>
                  <a:gd name="T10" fmla="*/ 0 h 43200"/>
                  <a:gd name="T11" fmla="*/ 22547 w 22547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547" h="43200" fill="none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915" y="-1"/>
                      <a:pt x="22231" y="6"/>
                      <a:pt x="22547" y="20"/>
                    </a:cubicBezTo>
                  </a:path>
                  <a:path w="22547" h="43200" stroke="0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915" y="-1"/>
                      <a:pt x="22231" y="6"/>
                      <a:pt x="22547" y="20"/>
                    </a:cubicBezTo>
                    <a:lnTo>
                      <a:pt x="21600" y="21600"/>
                    </a:lnTo>
                    <a:lnTo>
                      <a:pt x="21767" y="43199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2" name="Arc 112"/>
              <p:cNvSpPr>
                <a:spLocks/>
              </p:cNvSpPr>
              <p:nvPr/>
            </p:nvSpPr>
            <p:spPr bwMode="auto">
              <a:xfrm>
                <a:off x="2880" y="2241"/>
                <a:ext cx="590" cy="352"/>
              </a:xfrm>
              <a:custGeom>
                <a:avLst/>
                <a:gdLst>
                  <a:gd name="T0" fmla="*/ 0 w 42721"/>
                  <a:gd name="T1" fmla="*/ 0 h 21600"/>
                  <a:gd name="T2" fmla="*/ 0 w 42721"/>
                  <a:gd name="T3" fmla="*/ 0 h 21600"/>
                  <a:gd name="T4" fmla="*/ 0 w 42721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2721"/>
                  <a:gd name="T10" fmla="*/ 0 h 21600"/>
                  <a:gd name="T11" fmla="*/ 42721 w 4272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721" h="21600" fill="none" extrusionOk="0">
                    <a:moveTo>
                      <a:pt x="-1" y="17086"/>
                    </a:moveTo>
                    <a:cubicBezTo>
                      <a:pt x="2128" y="7121"/>
                      <a:pt x="10932" y="-1"/>
                      <a:pt x="21123" y="0"/>
                    </a:cubicBezTo>
                    <a:cubicBezTo>
                      <a:pt x="32945" y="0"/>
                      <a:pt x="42571" y="9505"/>
                      <a:pt x="42721" y="21326"/>
                    </a:cubicBezTo>
                  </a:path>
                  <a:path w="42721" h="21600" stroke="0" extrusionOk="0">
                    <a:moveTo>
                      <a:pt x="-1" y="17086"/>
                    </a:moveTo>
                    <a:cubicBezTo>
                      <a:pt x="2128" y="7121"/>
                      <a:pt x="10932" y="-1"/>
                      <a:pt x="21123" y="0"/>
                    </a:cubicBezTo>
                    <a:cubicBezTo>
                      <a:pt x="32945" y="0"/>
                      <a:pt x="42571" y="9505"/>
                      <a:pt x="42721" y="21326"/>
                    </a:cubicBezTo>
                    <a:lnTo>
                      <a:pt x="21123" y="21600"/>
                    </a:lnTo>
                    <a:lnTo>
                      <a:pt x="-1" y="17086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" name="Arc 113"/>
              <p:cNvSpPr>
                <a:spLocks/>
              </p:cNvSpPr>
              <p:nvPr/>
            </p:nvSpPr>
            <p:spPr bwMode="auto">
              <a:xfrm>
                <a:off x="2854" y="2559"/>
                <a:ext cx="617" cy="635"/>
              </a:xfrm>
              <a:custGeom>
                <a:avLst/>
                <a:gdLst>
                  <a:gd name="T0" fmla="*/ 0 w 22588"/>
                  <a:gd name="T1" fmla="*/ 0 h 22388"/>
                  <a:gd name="T2" fmla="*/ 0 w 22588"/>
                  <a:gd name="T3" fmla="*/ 0 h 22388"/>
                  <a:gd name="T4" fmla="*/ 0 w 22588"/>
                  <a:gd name="T5" fmla="*/ 0 h 22388"/>
                  <a:gd name="T6" fmla="*/ 0 60000 65536"/>
                  <a:gd name="T7" fmla="*/ 0 60000 65536"/>
                  <a:gd name="T8" fmla="*/ 0 60000 65536"/>
                  <a:gd name="T9" fmla="*/ 0 w 22588"/>
                  <a:gd name="T10" fmla="*/ 0 h 22388"/>
                  <a:gd name="T11" fmla="*/ 22588 w 22588"/>
                  <a:gd name="T12" fmla="*/ 22388 h 223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588" h="22388" fill="none" extrusionOk="0">
                    <a:moveTo>
                      <a:pt x="22573" y="0"/>
                    </a:moveTo>
                    <a:cubicBezTo>
                      <a:pt x="22583" y="262"/>
                      <a:pt x="22588" y="525"/>
                      <a:pt x="22588" y="788"/>
                    </a:cubicBezTo>
                    <a:cubicBezTo>
                      <a:pt x="22588" y="12717"/>
                      <a:pt x="12917" y="22388"/>
                      <a:pt x="988" y="22388"/>
                    </a:cubicBezTo>
                    <a:cubicBezTo>
                      <a:pt x="658" y="22388"/>
                      <a:pt x="329" y="22380"/>
                      <a:pt x="-1" y="22365"/>
                    </a:cubicBezTo>
                  </a:path>
                  <a:path w="22588" h="22388" stroke="0" extrusionOk="0">
                    <a:moveTo>
                      <a:pt x="22573" y="0"/>
                    </a:moveTo>
                    <a:cubicBezTo>
                      <a:pt x="22583" y="262"/>
                      <a:pt x="22588" y="525"/>
                      <a:pt x="22588" y="788"/>
                    </a:cubicBezTo>
                    <a:cubicBezTo>
                      <a:pt x="22588" y="12717"/>
                      <a:pt x="12917" y="22388"/>
                      <a:pt x="988" y="22388"/>
                    </a:cubicBezTo>
                    <a:cubicBezTo>
                      <a:pt x="658" y="22388"/>
                      <a:pt x="329" y="22380"/>
                      <a:pt x="-1" y="22365"/>
                    </a:cubicBezTo>
                    <a:lnTo>
                      <a:pt x="988" y="788"/>
                    </a:lnTo>
                    <a:lnTo>
                      <a:pt x="22573" y="0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4" name="AutoShape 114"/>
              <p:cNvSpPr>
                <a:spLocks noChangeArrowheads="1"/>
              </p:cNvSpPr>
              <p:nvPr/>
            </p:nvSpPr>
            <p:spPr bwMode="auto">
              <a:xfrm rot="-3206990">
                <a:off x="4285" y="2242"/>
                <a:ext cx="273" cy="272"/>
              </a:xfrm>
              <a:prstGeom prst="rtTriangle">
                <a:avLst/>
              </a:prstGeom>
              <a:solidFill>
                <a:srgbClr val="B2B2B2"/>
              </a:solidFill>
              <a:ln w="12700">
                <a:solidFill>
                  <a:srgbClr val="A31F29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5" name="Arc 115"/>
              <p:cNvSpPr>
                <a:spLocks/>
              </p:cNvSpPr>
              <p:nvPr/>
            </p:nvSpPr>
            <p:spPr bwMode="auto">
              <a:xfrm rot="10485969">
                <a:off x="2784" y="1740"/>
                <a:ext cx="1182" cy="1839"/>
              </a:xfrm>
              <a:custGeom>
                <a:avLst/>
                <a:gdLst>
                  <a:gd name="T0" fmla="*/ 0 w 21600"/>
                  <a:gd name="T1" fmla="*/ 0 h 42994"/>
                  <a:gd name="T2" fmla="*/ 0 w 21600"/>
                  <a:gd name="T3" fmla="*/ 0 h 42994"/>
                  <a:gd name="T4" fmla="*/ 0 w 21600"/>
                  <a:gd name="T5" fmla="*/ 0 h 4299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2994"/>
                  <a:gd name="T11" fmla="*/ 21600 w 21600"/>
                  <a:gd name="T12" fmla="*/ 42994 h 4299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2994" fill="none" extrusionOk="0">
                    <a:moveTo>
                      <a:pt x="18626" y="42994"/>
                    </a:moveTo>
                    <a:cubicBezTo>
                      <a:pt x="7948" y="41510"/>
                      <a:pt x="0" y="32380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</a:path>
                  <a:path w="21600" h="42994" stroke="0" extrusionOk="0">
                    <a:moveTo>
                      <a:pt x="18626" y="42994"/>
                    </a:moveTo>
                    <a:cubicBezTo>
                      <a:pt x="7948" y="41510"/>
                      <a:pt x="0" y="32380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  <a:lnTo>
                      <a:pt x="21600" y="21600"/>
                    </a:lnTo>
                    <a:lnTo>
                      <a:pt x="18626" y="42994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6" name="Arc 116"/>
              <p:cNvSpPr>
                <a:spLocks/>
              </p:cNvSpPr>
              <p:nvPr/>
            </p:nvSpPr>
            <p:spPr bwMode="auto">
              <a:xfrm>
                <a:off x="2880" y="1357"/>
                <a:ext cx="1542" cy="111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7" name="Arc 117"/>
              <p:cNvSpPr>
                <a:spLocks/>
              </p:cNvSpPr>
              <p:nvPr/>
            </p:nvSpPr>
            <p:spPr bwMode="auto">
              <a:xfrm>
                <a:off x="2109" y="1788"/>
                <a:ext cx="771" cy="1406"/>
              </a:xfrm>
              <a:custGeom>
                <a:avLst/>
                <a:gdLst>
                  <a:gd name="T0" fmla="*/ 0 w 21767"/>
                  <a:gd name="T1" fmla="*/ 0 h 43200"/>
                  <a:gd name="T2" fmla="*/ 0 w 21767"/>
                  <a:gd name="T3" fmla="*/ 0 h 43200"/>
                  <a:gd name="T4" fmla="*/ 0 w 21767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1767"/>
                  <a:gd name="T10" fmla="*/ 0 h 43200"/>
                  <a:gd name="T11" fmla="*/ 21767 w 21767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767" h="43200" fill="none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</a:path>
                  <a:path w="21767" h="43200" stroke="0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  <a:lnTo>
                      <a:pt x="21600" y="21600"/>
                    </a:lnTo>
                    <a:lnTo>
                      <a:pt x="21767" y="43199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7" name="Group 110"/>
            <p:cNvGrpSpPr>
              <a:grpSpLocks/>
            </p:cNvGrpSpPr>
            <p:nvPr/>
          </p:nvGrpSpPr>
          <p:grpSpPr bwMode="auto">
            <a:xfrm rot="16756836">
              <a:off x="2460809" y="4940382"/>
              <a:ext cx="217487" cy="197827"/>
              <a:chOff x="1610" y="1357"/>
              <a:chExt cx="2948" cy="2268"/>
            </a:xfrm>
          </p:grpSpPr>
          <p:sp>
            <p:nvSpPr>
              <p:cNvPr id="104" name="Arc 111"/>
              <p:cNvSpPr>
                <a:spLocks/>
              </p:cNvSpPr>
              <p:nvPr/>
            </p:nvSpPr>
            <p:spPr bwMode="auto">
              <a:xfrm>
                <a:off x="1610" y="1357"/>
                <a:ext cx="1317" cy="2268"/>
              </a:xfrm>
              <a:custGeom>
                <a:avLst/>
                <a:gdLst>
                  <a:gd name="T0" fmla="*/ 0 w 22547"/>
                  <a:gd name="T1" fmla="*/ 0 h 43200"/>
                  <a:gd name="T2" fmla="*/ 0 w 22547"/>
                  <a:gd name="T3" fmla="*/ 0 h 43200"/>
                  <a:gd name="T4" fmla="*/ 0 w 22547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2547"/>
                  <a:gd name="T10" fmla="*/ 0 h 43200"/>
                  <a:gd name="T11" fmla="*/ 22547 w 22547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547" h="43200" fill="none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915" y="-1"/>
                      <a:pt x="22231" y="6"/>
                      <a:pt x="22547" y="20"/>
                    </a:cubicBezTo>
                  </a:path>
                  <a:path w="22547" h="43200" stroke="0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915" y="-1"/>
                      <a:pt x="22231" y="6"/>
                      <a:pt x="22547" y="20"/>
                    </a:cubicBezTo>
                    <a:lnTo>
                      <a:pt x="21600" y="21600"/>
                    </a:lnTo>
                    <a:lnTo>
                      <a:pt x="21767" y="43199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" name="Arc 112"/>
              <p:cNvSpPr>
                <a:spLocks/>
              </p:cNvSpPr>
              <p:nvPr/>
            </p:nvSpPr>
            <p:spPr bwMode="auto">
              <a:xfrm>
                <a:off x="2880" y="2241"/>
                <a:ext cx="590" cy="352"/>
              </a:xfrm>
              <a:custGeom>
                <a:avLst/>
                <a:gdLst>
                  <a:gd name="T0" fmla="*/ 0 w 42721"/>
                  <a:gd name="T1" fmla="*/ 0 h 21600"/>
                  <a:gd name="T2" fmla="*/ 0 w 42721"/>
                  <a:gd name="T3" fmla="*/ 0 h 21600"/>
                  <a:gd name="T4" fmla="*/ 0 w 42721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2721"/>
                  <a:gd name="T10" fmla="*/ 0 h 21600"/>
                  <a:gd name="T11" fmla="*/ 42721 w 4272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721" h="21600" fill="none" extrusionOk="0">
                    <a:moveTo>
                      <a:pt x="-1" y="17086"/>
                    </a:moveTo>
                    <a:cubicBezTo>
                      <a:pt x="2128" y="7121"/>
                      <a:pt x="10932" y="-1"/>
                      <a:pt x="21123" y="0"/>
                    </a:cubicBezTo>
                    <a:cubicBezTo>
                      <a:pt x="32945" y="0"/>
                      <a:pt x="42571" y="9505"/>
                      <a:pt x="42721" y="21326"/>
                    </a:cubicBezTo>
                  </a:path>
                  <a:path w="42721" h="21600" stroke="0" extrusionOk="0">
                    <a:moveTo>
                      <a:pt x="-1" y="17086"/>
                    </a:moveTo>
                    <a:cubicBezTo>
                      <a:pt x="2128" y="7121"/>
                      <a:pt x="10932" y="-1"/>
                      <a:pt x="21123" y="0"/>
                    </a:cubicBezTo>
                    <a:cubicBezTo>
                      <a:pt x="32945" y="0"/>
                      <a:pt x="42571" y="9505"/>
                      <a:pt x="42721" y="21326"/>
                    </a:cubicBezTo>
                    <a:lnTo>
                      <a:pt x="21123" y="21600"/>
                    </a:lnTo>
                    <a:lnTo>
                      <a:pt x="-1" y="17086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6" name="Arc 113"/>
              <p:cNvSpPr>
                <a:spLocks/>
              </p:cNvSpPr>
              <p:nvPr/>
            </p:nvSpPr>
            <p:spPr bwMode="auto">
              <a:xfrm>
                <a:off x="2854" y="2559"/>
                <a:ext cx="617" cy="635"/>
              </a:xfrm>
              <a:custGeom>
                <a:avLst/>
                <a:gdLst>
                  <a:gd name="T0" fmla="*/ 0 w 22588"/>
                  <a:gd name="T1" fmla="*/ 0 h 22388"/>
                  <a:gd name="T2" fmla="*/ 0 w 22588"/>
                  <a:gd name="T3" fmla="*/ 0 h 22388"/>
                  <a:gd name="T4" fmla="*/ 0 w 22588"/>
                  <a:gd name="T5" fmla="*/ 0 h 22388"/>
                  <a:gd name="T6" fmla="*/ 0 60000 65536"/>
                  <a:gd name="T7" fmla="*/ 0 60000 65536"/>
                  <a:gd name="T8" fmla="*/ 0 60000 65536"/>
                  <a:gd name="T9" fmla="*/ 0 w 22588"/>
                  <a:gd name="T10" fmla="*/ 0 h 22388"/>
                  <a:gd name="T11" fmla="*/ 22588 w 22588"/>
                  <a:gd name="T12" fmla="*/ 22388 h 223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588" h="22388" fill="none" extrusionOk="0">
                    <a:moveTo>
                      <a:pt x="22573" y="0"/>
                    </a:moveTo>
                    <a:cubicBezTo>
                      <a:pt x="22583" y="262"/>
                      <a:pt x="22588" y="525"/>
                      <a:pt x="22588" y="788"/>
                    </a:cubicBezTo>
                    <a:cubicBezTo>
                      <a:pt x="22588" y="12717"/>
                      <a:pt x="12917" y="22388"/>
                      <a:pt x="988" y="22388"/>
                    </a:cubicBezTo>
                    <a:cubicBezTo>
                      <a:pt x="658" y="22388"/>
                      <a:pt x="329" y="22380"/>
                      <a:pt x="-1" y="22365"/>
                    </a:cubicBezTo>
                  </a:path>
                  <a:path w="22588" h="22388" stroke="0" extrusionOk="0">
                    <a:moveTo>
                      <a:pt x="22573" y="0"/>
                    </a:moveTo>
                    <a:cubicBezTo>
                      <a:pt x="22583" y="262"/>
                      <a:pt x="22588" y="525"/>
                      <a:pt x="22588" y="788"/>
                    </a:cubicBezTo>
                    <a:cubicBezTo>
                      <a:pt x="22588" y="12717"/>
                      <a:pt x="12917" y="22388"/>
                      <a:pt x="988" y="22388"/>
                    </a:cubicBezTo>
                    <a:cubicBezTo>
                      <a:pt x="658" y="22388"/>
                      <a:pt x="329" y="22380"/>
                      <a:pt x="-1" y="22365"/>
                    </a:cubicBezTo>
                    <a:lnTo>
                      <a:pt x="988" y="788"/>
                    </a:lnTo>
                    <a:lnTo>
                      <a:pt x="22573" y="0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7" name="AutoShape 114"/>
              <p:cNvSpPr>
                <a:spLocks noChangeArrowheads="1"/>
              </p:cNvSpPr>
              <p:nvPr/>
            </p:nvSpPr>
            <p:spPr bwMode="auto">
              <a:xfrm rot="-3206990">
                <a:off x="4285" y="2242"/>
                <a:ext cx="273" cy="272"/>
              </a:xfrm>
              <a:prstGeom prst="rtTriangle">
                <a:avLst/>
              </a:prstGeom>
              <a:solidFill>
                <a:srgbClr val="B2B2B2"/>
              </a:solidFill>
              <a:ln w="12700">
                <a:solidFill>
                  <a:srgbClr val="A31F29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8" name="Arc 115"/>
              <p:cNvSpPr>
                <a:spLocks/>
              </p:cNvSpPr>
              <p:nvPr/>
            </p:nvSpPr>
            <p:spPr bwMode="auto">
              <a:xfrm rot="10485969">
                <a:off x="2784" y="1740"/>
                <a:ext cx="1182" cy="1839"/>
              </a:xfrm>
              <a:custGeom>
                <a:avLst/>
                <a:gdLst>
                  <a:gd name="T0" fmla="*/ 0 w 21600"/>
                  <a:gd name="T1" fmla="*/ 0 h 42994"/>
                  <a:gd name="T2" fmla="*/ 0 w 21600"/>
                  <a:gd name="T3" fmla="*/ 0 h 42994"/>
                  <a:gd name="T4" fmla="*/ 0 w 21600"/>
                  <a:gd name="T5" fmla="*/ 0 h 4299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2994"/>
                  <a:gd name="T11" fmla="*/ 21600 w 21600"/>
                  <a:gd name="T12" fmla="*/ 42994 h 4299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2994" fill="none" extrusionOk="0">
                    <a:moveTo>
                      <a:pt x="18626" y="42994"/>
                    </a:moveTo>
                    <a:cubicBezTo>
                      <a:pt x="7948" y="41510"/>
                      <a:pt x="0" y="32380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</a:path>
                  <a:path w="21600" h="42994" stroke="0" extrusionOk="0">
                    <a:moveTo>
                      <a:pt x="18626" y="42994"/>
                    </a:moveTo>
                    <a:cubicBezTo>
                      <a:pt x="7948" y="41510"/>
                      <a:pt x="0" y="32380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  <a:lnTo>
                      <a:pt x="21600" y="21600"/>
                    </a:lnTo>
                    <a:lnTo>
                      <a:pt x="18626" y="42994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9" name="Arc 116"/>
              <p:cNvSpPr>
                <a:spLocks/>
              </p:cNvSpPr>
              <p:nvPr/>
            </p:nvSpPr>
            <p:spPr bwMode="auto">
              <a:xfrm>
                <a:off x="2880" y="1357"/>
                <a:ext cx="1542" cy="111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0" name="Arc 117"/>
              <p:cNvSpPr>
                <a:spLocks/>
              </p:cNvSpPr>
              <p:nvPr/>
            </p:nvSpPr>
            <p:spPr bwMode="auto">
              <a:xfrm>
                <a:off x="2109" y="1788"/>
                <a:ext cx="771" cy="1406"/>
              </a:xfrm>
              <a:custGeom>
                <a:avLst/>
                <a:gdLst>
                  <a:gd name="T0" fmla="*/ 0 w 21767"/>
                  <a:gd name="T1" fmla="*/ 0 h 43200"/>
                  <a:gd name="T2" fmla="*/ 0 w 21767"/>
                  <a:gd name="T3" fmla="*/ 0 h 43200"/>
                  <a:gd name="T4" fmla="*/ 0 w 21767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1767"/>
                  <a:gd name="T10" fmla="*/ 0 h 43200"/>
                  <a:gd name="T11" fmla="*/ 21767 w 21767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767" h="43200" fill="none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</a:path>
                  <a:path w="21767" h="43200" stroke="0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  <a:lnTo>
                      <a:pt x="21600" y="21600"/>
                    </a:lnTo>
                    <a:lnTo>
                      <a:pt x="21767" y="43199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8" name="Group 110"/>
            <p:cNvGrpSpPr>
              <a:grpSpLocks/>
            </p:cNvGrpSpPr>
            <p:nvPr/>
          </p:nvGrpSpPr>
          <p:grpSpPr bwMode="auto">
            <a:xfrm rot="16756836">
              <a:off x="3129024" y="4940382"/>
              <a:ext cx="217487" cy="197827"/>
              <a:chOff x="1610" y="1357"/>
              <a:chExt cx="2948" cy="2268"/>
            </a:xfrm>
          </p:grpSpPr>
          <p:sp>
            <p:nvSpPr>
              <p:cNvPr id="97" name="Arc 111"/>
              <p:cNvSpPr>
                <a:spLocks/>
              </p:cNvSpPr>
              <p:nvPr/>
            </p:nvSpPr>
            <p:spPr bwMode="auto">
              <a:xfrm>
                <a:off x="1610" y="1357"/>
                <a:ext cx="1317" cy="2268"/>
              </a:xfrm>
              <a:custGeom>
                <a:avLst/>
                <a:gdLst>
                  <a:gd name="T0" fmla="*/ 0 w 22547"/>
                  <a:gd name="T1" fmla="*/ 0 h 43200"/>
                  <a:gd name="T2" fmla="*/ 0 w 22547"/>
                  <a:gd name="T3" fmla="*/ 0 h 43200"/>
                  <a:gd name="T4" fmla="*/ 0 w 22547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2547"/>
                  <a:gd name="T10" fmla="*/ 0 h 43200"/>
                  <a:gd name="T11" fmla="*/ 22547 w 22547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547" h="43200" fill="none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915" y="-1"/>
                      <a:pt x="22231" y="6"/>
                      <a:pt x="22547" y="20"/>
                    </a:cubicBezTo>
                  </a:path>
                  <a:path w="22547" h="43200" stroke="0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915" y="-1"/>
                      <a:pt x="22231" y="6"/>
                      <a:pt x="22547" y="20"/>
                    </a:cubicBezTo>
                    <a:lnTo>
                      <a:pt x="21600" y="21600"/>
                    </a:lnTo>
                    <a:lnTo>
                      <a:pt x="21767" y="43199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98" name="Arc 112"/>
              <p:cNvSpPr>
                <a:spLocks/>
              </p:cNvSpPr>
              <p:nvPr/>
            </p:nvSpPr>
            <p:spPr bwMode="auto">
              <a:xfrm>
                <a:off x="2880" y="2241"/>
                <a:ext cx="590" cy="352"/>
              </a:xfrm>
              <a:custGeom>
                <a:avLst/>
                <a:gdLst>
                  <a:gd name="T0" fmla="*/ 0 w 42721"/>
                  <a:gd name="T1" fmla="*/ 0 h 21600"/>
                  <a:gd name="T2" fmla="*/ 0 w 42721"/>
                  <a:gd name="T3" fmla="*/ 0 h 21600"/>
                  <a:gd name="T4" fmla="*/ 0 w 42721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2721"/>
                  <a:gd name="T10" fmla="*/ 0 h 21600"/>
                  <a:gd name="T11" fmla="*/ 42721 w 4272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721" h="21600" fill="none" extrusionOk="0">
                    <a:moveTo>
                      <a:pt x="-1" y="17086"/>
                    </a:moveTo>
                    <a:cubicBezTo>
                      <a:pt x="2128" y="7121"/>
                      <a:pt x="10932" y="-1"/>
                      <a:pt x="21123" y="0"/>
                    </a:cubicBezTo>
                    <a:cubicBezTo>
                      <a:pt x="32945" y="0"/>
                      <a:pt x="42571" y="9505"/>
                      <a:pt x="42721" y="21326"/>
                    </a:cubicBezTo>
                  </a:path>
                  <a:path w="42721" h="21600" stroke="0" extrusionOk="0">
                    <a:moveTo>
                      <a:pt x="-1" y="17086"/>
                    </a:moveTo>
                    <a:cubicBezTo>
                      <a:pt x="2128" y="7121"/>
                      <a:pt x="10932" y="-1"/>
                      <a:pt x="21123" y="0"/>
                    </a:cubicBezTo>
                    <a:cubicBezTo>
                      <a:pt x="32945" y="0"/>
                      <a:pt x="42571" y="9505"/>
                      <a:pt x="42721" y="21326"/>
                    </a:cubicBezTo>
                    <a:lnTo>
                      <a:pt x="21123" y="21600"/>
                    </a:lnTo>
                    <a:lnTo>
                      <a:pt x="-1" y="17086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Arc 113"/>
              <p:cNvSpPr>
                <a:spLocks/>
              </p:cNvSpPr>
              <p:nvPr/>
            </p:nvSpPr>
            <p:spPr bwMode="auto">
              <a:xfrm>
                <a:off x="2854" y="2559"/>
                <a:ext cx="617" cy="635"/>
              </a:xfrm>
              <a:custGeom>
                <a:avLst/>
                <a:gdLst>
                  <a:gd name="T0" fmla="*/ 0 w 22588"/>
                  <a:gd name="T1" fmla="*/ 0 h 22388"/>
                  <a:gd name="T2" fmla="*/ 0 w 22588"/>
                  <a:gd name="T3" fmla="*/ 0 h 22388"/>
                  <a:gd name="T4" fmla="*/ 0 w 22588"/>
                  <a:gd name="T5" fmla="*/ 0 h 22388"/>
                  <a:gd name="T6" fmla="*/ 0 60000 65536"/>
                  <a:gd name="T7" fmla="*/ 0 60000 65536"/>
                  <a:gd name="T8" fmla="*/ 0 60000 65536"/>
                  <a:gd name="T9" fmla="*/ 0 w 22588"/>
                  <a:gd name="T10" fmla="*/ 0 h 22388"/>
                  <a:gd name="T11" fmla="*/ 22588 w 22588"/>
                  <a:gd name="T12" fmla="*/ 22388 h 223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588" h="22388" fill="none" extrusionOk="0">
                    <a:moveTo>
                      <a:pt x="22573" y="0"/>
                    </a:moveTo>
                    <a:cubicBezTo>
                      <a:pt x="22583" y="262"/>
                      <a:pt x="22588" y="525"/>
                      <a:pt x="22588" y="788"/>
                    </a:cubicBezTo>
                    <a:cubicBezTo>
                      <a:pt x="22588" y="12717"/>
                      <a:pt x="12917" y="22388"/>
                      <a:pt x="988" y="22388"/>
                    </a:cubicBezTo>
                    <a:cubicBezTo>
                      <a:pt x="658" y="22388"/>
                      <a:pt x="329" y="22380"/>
                      <a:pt x="-1" y="22365"/>
                    </a:cubicBezTo>
                  </a:path>
                  <a:path w="22588" h="22388" stroke="0" extrusionOk="0">
                    <a:moveTo>
                      <a:pt x="22573" y="0"/>
                    </a:moveTo>
                    <a:cubicBezTo>
                      <a:pt x="22583" y="262"/>
                      <a:pt x="22588" y="525"/>
                      <a:pt x="22588" y="788"/>
                    </a:cubicBezTo>
                    <a:cubicBezTo>
                      <a:pt x="22588" y="12717"/>
                      <a:pt x="12917" y="22388"/>
                      <a:pt x="988" y="22388"/>
                    </a:cubicBezTo>
                    <a:cubicBezTo>
                      <a:pt x="658" y="22388"/>
                      <a:pt x="329" y="22380"/>
                      <a:pt x="-1" y="22365"/>
                    </a:cubicBezTo>
                    <a:lnTo>
                      <a:pt x="988" y="788"/>
                    </a:lnTo>
                    <a:lnTo>
                      <a:pt x="22573" y="0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0" name="AutoShape 114"/>
              <p:cNvSpPr>
                <a:spLocks noChangeArrowheads="1"/>
              </p:cNvSpPr>
              <p:nvPr/>
            </p:nvSpPr>
            <p:spPr bwMode="auto">
              <a:xfrm rot="-3206990">
                <a:off x="4285" y="2242"/>
                <a:ext cx="273" cy="272"/>
              </a:xfrm>
              <a:prstGeom prst="rtTriangle">
                <a:avLst/>
              </a:prstGeom>
              <a:solidFill>
                <a:srgbClr val="B2B2B2"/>
              </a:solidFill>
              <a:ln w="12700">
                <a:solidFill>
                  <a:srgbClr val="A31F29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Arc 115"/>
              <p:cNvSpPr>
                <a:spLocks/>
              </p:cNvSpPr>
              <p:nvPr/>
            </p:nvSpPr>
            <p:spPr bwMode="auto">
              <a:xfrm rot="10485969">
                <a:off x="2784" y="1740"/>
                <a:ext cx="1182" cy="1839"/>
              </a:xfrm>
              <a:custGeom>
                <a:avLst/>
                <a:gdLst>
                  <a:gd name="T0" fmla="*/ 0 w 21600"/>
                  <a:gd name="T1" fmla="*/ 0 h 42994"/>
                  <a:gd name="T2" fmla="*/ 0 w 21600"/>
                  <a:gd name="T3" fmla="*/ 0 h 42994"/>
                  <a:gd name="T4" fmla="*/ 0 w 21600"/>
                  <a:gd name="T5" fmla="*/ 0 h 4299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2994"/>
                  <a:gd name="T11" fmla="*/ 21600 w 21600"/>
                  <a:gd name="T12" fmla="*/ 42994 h 4299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2994" fill="none" extrusionOk="0">
                    <a:moveTo>
                      <a:pt x="18626" y="42994"/>
                    </a:moveTo>
                    <a:cubicBezTo>
                      <a:pt x="7948" y="41510"/>
                      <a:pt x="0" y="32380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</a:path>
                  <a:path w="21600" h="42994" stroke="0" extrusionOk="0">
                    <a:moveTo>
                      <a:pt x="18626" y="42994"/>
                    </a:moveTo>
                    <a:cubicBezTo>
                      <a:pt x="7948" y="41510"/>
                      <a:pt x="0" y="32380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  <a:lnTo>
                      <a:pt x="21600" y="21600"/>
                    </a:lnTo>
                    <a:lnTo>
                      <a:pt x="18626" y="42994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2" name="Arc 116"/>
              <p:cNvSpPr>
                <a:spLocks/>
              </p:cNvSpPr>
              <p:nvPr/>
            </p:nvSpPr>
            <p:spPr bwMode="auto">
              <a:xfrm>
                <a:off x="2880" y="1357"/>
                <a:ext cx="1542" cy="111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Arc 117"/>
              <p:cNvSpPr>
                <a:spLocks/>
              </p:cNvSpPr>
              <p:nvPr/>
            </p:nvSpPr>
            <p:spPr bwMode="auto">
              <a:xfrm>
                <a:off x="2109" y="1788"/>
                <a:ext cx="771" cy="1406"/>
              </a:xfrm>
              <a:custGeom>
                <a:avLst/>
                <a:gdLst>
                  <a:gd name="T0" fmla="*/ 0 w 21767"/>
                  <a:gd name="T1" fmla="*/ 0 h 43200"/>
                  <a:gd name="T2" fmla="*/ 0 w 21767"/>
                  <a:gd name="T3" fmla="*/ 0 h 43200"/>
                  <a:gd name="T4" fmla="*/ 0 w 21767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1767"/>
                  <a:gd name="T10" fmla="*/ 0 h 43200"/>
                  <a:gd name="T11" fmla="*/ 21767 w 21767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767" h="43200" fill="none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</a:path>
                  <a:path w="21767" h="43200" stroke="0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  <a:lnTo>
                      <a:pt x="21600" y="21600"/>
                    </a:lnTo>
                    <a:lnTo>
                      <a:pt x="21767" y="43199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9" name="Group 110"/>
            <p:cNvGrpSpPr>
              <a:grpSpLocks/>
            </p:cNvGrpSpPr>
            <p:nvPr/>
          </p:nvGrpSpPr>
          <p:grpSpPr bwMode="auto">
            <a:xfrm rot="16756836">
              <a:off x="3803101" y="4940382"/>
              <a:ext cx="217487" cy="197827"/>
              <a:chOff x="1610" y="1357"/>
              <a:chExt cx="2948" cy="2268"/>
            </a:xfrm>
          </p:grpSpPr>
          <p:sp>
            <p:nvSpPr>
              <p:cNvPr id="90" name="Arc 111"/>
              <p:cNvSpPr>
                <a:spLocks/>
              </p:cNvSpPr>
              <p:nvPr/>
            </p:nvSpPr>
            <p:spPr bwMode="auto">
              <a:xfrm>
                <a:off x="1610" y="1357"/>
                <a:ext cx="1317" cy="2268"/>
              </a:xfrm>
              <a:custGeom>
                <a:avLst/>
                <a:gdLst>
                  <a:gd name="T0" fmla="*/ 0 w 22547"/>
                  <a:gd name="T1" fmla="*/ 0 h 43200"/>
                  <a:gd name="T2" fmla="*/ 0 w 22547"/>
                  <a:gd name="T3" fmla="*/ 0 h 43200"/>
                  <a:gd name="T4" fmla="*/ 0 w 22547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2547"/>
                  <a:gd name="T10" fmla="*/ 0 h 43200"/>
                  <a:gd name="T11" fmla="*/ 22547 w 22547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547" h="43200" fill="none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915" y="-1"/>
                      <a:pt x="22231" y="6"/>
                      <a:pt x="22547" y="20"/>
                    </a:cubicBezTo>
                  </a:path>
                  <a:path w="22547" h="43200" stroke="0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915" y="-1"/>
                      <a:pt x="22231" y="6"/>
                      <a:pt x="22547" y="20"/>
                    </a:cubicBezTo>
                    <a:lnTo>
                      <a:pt x="21600" y="21600"/>
                    </a:lnTo>
                    <a:lnTo>
                      <a:pt x="21767" y="43199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91" name="Arc 112"/>
              <p:cNvSpPr>
                <a:spLocks/>
              </p:cNvSpPr>
              <p:nvPr/>
            </p:nvSpPr>
            <p:spPr bwMode="auto">
              <a:xfrm>
                <a:off x="2880" y="2241"/>
                <a:ext cx="590" cy="352"/>
              </a:xfrm>
              <a:custGeom>
                <a:avLst/>
                <a:gdLst>
                  <a:gd name="T0" fmla="*/ 0 w 42721"/>
                  <a:gd name="T1" fmla="*/ 0 h 21600"/>
                  <a:gd name="T2" fmla="*/ 0 w 42721"/>
                  <a:gd name="T3" fmla="*/ 0 h 21600"/>
                  <a:gd name="T4" fmla="*/ 0 w 42721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2721"/>
                  <a:gd name="T10" fmla="*/ 0 h 21600"/>
                  <a:gd name="T11" fmla="*/ 42721 w 4272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721" h="21600" fill="none" extrusionOk="0">
                    <a:moveTo>
                      <a:pt x="-1" y="17086"/>
                    </a:moveTo>
                    <a:cubicBezTo>
                      <a:pt x="2128" y="7121"/>
                      <a:pt x="10932" y="-1"/>
                      <a:pt x="21123" y="0"/>
                    </a:cubicBezTo>
                    <a:cubicBezTo>
                      <a:pt x="32945" y="0"/>
                      <a:pt x="42571" y="9505"/>
                      <a:pt x="42721" y="21326"/>
                    </a:cubicBezTo>
                  </a:path>
                  <a:path w="42721" h="21600" stroke="0" extrusionOk="0">
                    <a:moveTo>
                      <a:pt x="-1" y="17086"/>
                    </a:moveTo>
                    <a:cubicBezTo>
                      <a:pt x="2128" y="7121"/>
                      <a:pt x="10932" y="-1"/>
                      <a:pt x="21123" y="0"/>
                    </a:cubicBezTo>
                    <a:cubicBezTo>
                      <a:pt x="32945" y="0"/>
                      <a:pt x="42571" y="9505"/>
                      <a:pt x="42721" y="21326"/>
                    </a:cubicBezTo>
                    <a:lnTo>
                      <a:pt x="21123" y="21600"/>
                    </a:lnTo>
                    <a:lnTo>
                      <a:pt x="-1" y="17086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92" name="Arc 113"/>
              <p:cNvSpPr>
                <a:spLocks/>
              </p:cNvSpPr>
              <p:nvPr/>
            </p:nvSpPr>
            <p:spPr bwMode="auto">
              <a:xfrm>
                <a:off x="2854" y="2559"/>
                <a:ext cx="617" cy="635"/>
              </a:xfrm>
              <a:custGeom>
                <a:avLst/>
                <a:gdLst>
                  <a:gd name="T0" fmla="*/ 0 w 22588"/>
                  <a:gd name="T1" fmla="*/ 0 h 22388"/>
                  <a:gd name="T2" fmla="*/ 0 w 22588"/>
                  <a:gd name="T3" fmla="*/ 0 h 22388"/>
                  <a:gd name="T4" fmla="*/ 0 w 22588"/>
                  <a:gd name="T5" fmla="*/ 0 h 22388"/>
                  <a:gd name="T6" fmla="*/ 0 60000 65536"/>
                  <a:gd name="T7" fmla="*/ 0 60000 65536"/>
                  <a:gd name="T8" fmla="*/ 0 60000 65536"/>
                  <a:gd name="T9" fmla="*/ 0 w 22588"/>
                  <a:gd name="T10" fmla="*/ 0 h 22388"/>
                  <a:gd name="T11" fmla="*/ 22588 w 22588"/>
                  <a:gd name="T12" fmla="*/ 22388 h 223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588" h="22388" fill="none" extrusionOk="0">
                    <a:moveTo>
                      <a:pt x="22573" y="0"/>
                    </a:moveTo>
                    <a:cubicBezTo>
                      <a:pt x="22583" y="262"/>
                      <a:pt x="22588" y="525"/>
                      <a:pt x="22588" y="788"/>
                    </a:cubicBezTo>
                    <a:cubicBezTo>
                      <a:pt x="22588" y="12717"/>
                      <a:pt x="12917" y="22388"/>
                      <a:pt x="988" y="22388"/>
                    </a:cubicBezTo>
                    <a:cubicBezTo>
                      <a:pt x="658" y="22388"/>
                      <a:pt x="329" y="22380"/>
                      <a:pt x="-1" y="22365"/>
                    </a:cubicBezTo>
                  </a:path>
                  <a:path w="22588" h="22388" stroke="0" extrusionOk="0">
                    <a:moveTo>
                      <a:pt x="22573" y="0"/>
                    </a:moveTo>
                    <a:cubicBezTo>
                      <a:pt x="22583" y="262"/>
                      <a:pt x="22588" y="525"/>
                      <a:pt x="22588" y="788"/>
                    </a:cubicBezTo>
                    <a:cubicBezTo>
                      <a:pt x="22588" y="12717"/>
                      <a:pt x="12917" y="22388"/>
                      <a:pt x="988" y="22388"/>
                    </a:cubicBezTo>
                    <a:cubicBezTo>
                      <a:pt x="658" y="22388"/>
                      <a:pt x="329" y="22380"/>
                      <a:pt x="-1" y="22365"/>
                    </a:cubicBezTo>
                    <a:lnTo>
                      <a:pt x="988" y="788"/>
                    </a:lnTo>
                    <a:lnTo>
                      <a:pt x="22573" y="0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93" name="AutoShape 114"/>
              <p:cNvSpPr>
                <a:spLocks noChangeArrowheads="1"/>
              </p:cNvSpPr>
              <p:nvPr/>
            </p:nvSpPr>
            <p:spPr bwMode="auto">
              <a:xfrm rot="-3206990">
                <a:off x="4285" y="2242"/>
                <a:ext cx="273" cy="272"/>
              </a:xfrm>
              <a:prstGeom prst="rtTriangle">
                <a:avLst/>
              </a:prstGeom>
              <a:solidFill>
                <a:srgbClr val="B2B2B2"/>
              </a:solidFill>
              <a:ln w="12700">
                <a:solidFill>
                  <a:srgbClr val="A31F29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94" name="Arc 115"/>
              <p:cNvSpPr>
                <a:spLocks/>
              </p:cNvSpPr>
              <p:nvPr/>
            </p:nvSpPr>
            <p:spPr bwMode="auto">
              <a:xfrm rot="10485969">
                <a:off x="2784" y="1740"/>
                <a:ext cx="1182" cy="1839"/>
              </a:xfrm>
              <a:custGeom>
                <a:avLst/>
                <a:gdLst>
                  <a:gd name="T0" fmla="*/ 0 w 21600"/>
                  <a:gd name="T1" fmla="*/ 0 h 42994"/>
                  <a:gd name="T2" fmla="*/ 0 w 21600"/>
                  <a:gd name="T3" fmla="*/ 0 h 42994"/>
                  <a:gd name="T4" fmla="*/ 0 w 21600"/>
                  <a:gd name="T5" fmla="*/ 0 h 4299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2994"/>
                  <a:gd name="T11" fmla="*/ 21600 w 21600"/>
                  <a:gd name="T12" fmla="*/ 42994 h 4299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2994" fill="none" extrusionOk="0">
                    <a:moveTo>
                      <a:pt x="18626" y="42994"/>
                    </a:moveTo>
                    <a:cubicBezTo>
                      <a:pt x="7948" y="41510"/>
                      <a:pt x="0" y="32380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</a:path>
                  <a:path w="21600" h="42994" stroke="0" extrusionOk="0">
                    <a:moveTo>
                      <a:pt x="18626" y="42994"/>
                    </a:moveTo>
                    <a:cubicBezTo>
                      <a:pt x="7948" y="41510"/>
                      <a:pt x="0" y="32380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  <a:lnTo>
                      <a:pt x="21600" y="21600"/>
                    </a:lnTo>
                    <a:lnTo>
                      <a:pt x="18626" y="42994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Arc 116"/>
              <p:cNvSpPr>
                <a:spLocks/>
              </p:cNvSpPr>
              <p:nvPr/>
            </p:nvSpPr>
            <p:spPr bwMode="auto">
              <a:xfrm>
                <a:off x="2880" y="1357"/>
                <a:ext cx="1542" cy="111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96" name="Arc 117"/>
              <p:cNvSpPr>
                <a:spLocks/>
              </p:cNvSpPr>
              <p:nvPr/>
            </p:nvSpPr>
            <p:spPr bwMode="auto">
              <a:xfrm>
                <a:off x="2109" y="1788"/>
                <a:ext cx="771" cy="1406"/>
              </a:xfrm>
              <a:custGeom>
                <a:avLst/>
                <a:gdLst>
                  <a:gd name="T0" fmla="*/ 0 w 21767"/>
                  <a:gd name="T1" fmla="*/ 0 h 43200"/>
                  <a:gd name="T2" fmla="*/ 0 w 21767"/>
                  <a:gd name="T3" fmla="*/ 0 h 43200"/>
                  <a:gd name="T4" fmla="*/ 0 w 21767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1767"/>
                  <a:gd name="T10" fmla="*/ 0 h 43200"/>
                  <a:gd name="T11" fmla="*/ 21767 w 21767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767" h="43200" fill="none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</a:path>
                  <a:path w="21767" h="43200" stroke="0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  <a:lnTo>
                      <a:pt x="21600" y="21600"/>
                    </a:lnTo>
                    <a:lnTo>
                      <a:pt x="21767" y="43199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0" name="Group 110"/>
            <p:cNvGrpSpPr>
              <a:grpSpLocks/>
            </p:cNvGrpSpPr>
            <p:nvPr/>
          </p:nvGrpSpPr>
          <p:grpSpPr bwMode="auto">
            <a:xfrm rot="16756836">
              <a:off x="4459594" y="4940382"/>
              <a:ext cx="217487" cy="197827"/>
              <a:chOff x="1610" y="1357"/>
              <a:chExt cx="2948" cy="2268"/>
            </a:xfrm>
          </p:grpSpPr>
          <p:sp>
            <p:nvSpPr>
              <p:cNvPr id="83" name="Arc 111"/>
              <p:cNvSpPr>
                <a:spLocks/>
              </p:cNvSpPr>
              <p:nvPr/>
            </p:nvSpPr>
            <p:spPr bwMode="auto">
              <a:xfrm>
                <a:off x="1610" y="1357"/>
                <a:ext cx="1317" cy="2268"/>
              </a:xfrm>
              <a:custGeom>
                <a:avLst/>
                <a:gdLst>
                  <a:gd name="T0" fmla="*/ 0 w 22547"/>
                  <a:gd name="T1" fmla="*/ 0 h 43200"/>
                  <a:gd name="T2" fmla="*/ 0 w 22547"/>
                  <a:gd name="T3" fmla="*/ 0 h 43200"/>
                  <a:gd name="T4" fmla="*/ 0 w 22547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2547"/>
                  <a:gd name="T10" fmla="*/ 0 h 43200"/>
                  <a:gd name="T11" fmla="*/ 22547 w 22547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547" h="43200" fill="none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915" y="-1"/>
                      <a:pt x="22231" y="6"/>
                      <a:pt x="22547" y="20"/>
                    </a:cubicBezTo>
                  </a:path>
                  <a:path w="22547" h="43200" stroke="0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1915" y="-1"/>
                      <a:pt x="22231" y="6"/>
                      <a:pt x="22547" y="20"/>
                    </a:cubicBezTo>
                    <a:lnTo>
                      <a:pt x="21600" y="21600"/>
                    </a:lnTo>
                    <a:lnTo>
                      <a:pt x="21767" y="43199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84" name="Arc 112"/>
              <p:cNvSpPr>
                <a:spLocks/>
              </p:cNvSpPr>
              <p:nvPr/>
            </p:nvSpPr>
            <p:spPr bwMode="auto">
              <a:xfrm>
                <a:off x="2880" y="2241"/>
                <a:ext cx="590" cy="352"/>
              </a:xfrm>
              <a:custGeom>
                <a:avLst/>
                <a:gdLst>
                  <a:gd name="T0" fmla="*/ 0 w 42721"/>
                  <a:gd name="T1" fmla="*/ 0 h 21600"/>
                  <a:gd name="T2" fmla="*/ 0 w 42721"/>
                  <a:gd name="T3" fmla="*/ 0 h 21600"/>
                  <a:gd name="T4" fmla="*/ 0 w 42721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2721"/>
                  <a:gd name="T10" fmla="*/ 0 h 21600"/>
                  <a:gd name="T11" fmla="*/ 42721 w 4272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721" h="21600" fill="none" extrusionOk="0">
                    <a:moveTo>
                      <a:pt x="-1" y="17086"/>
                    </a:moveTo>
                    <a:cubicBezTo>
                      <a:pt x="2128" y="7121"/>
                      <a:pt x="10932" y="-1"/>
                      <a:pt x="21123" y="0"/>
                    </a:cubicBezTo>
                    <a:cubicBezTo>
                      <a:pt x="32945" y="0"/>
                      <a:pt x="42571" y="9505"/>
                      <a:pt x="42721" y="21326"/>
                    </a:cubicBezTo>
                  </a:path>
                  <a:path w="42721" h="21600" stroke="0" extrusionOk="0">
                    <a:moveTo>
                      <a:pt x="-1" y="17086"/>
                    </a:moveTo>
                    <a:cubicBezTo>
                      <a:pt x="2128" y="7121"/>
                      <a:pt x="10932" y="-1"/>
                      <a:pt x="21123" y="0"/>
                    </a:cubicBezTo>
                    <a:cubicBezTo>
                      <a:pt x="32945" y="0"/>
                      <a:pt x="42571" y="9505"/>
                      <a:pt x="42721" y="21326"/>
                    </a:cubicBezTo>
                    <a:lnTo>
                      <a:pt x="21123" y="21600"/>
                    </a:lnTo>
                    <a:lnTo>
                      <a:pt x="-1" y="17086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85" name="Arc 113"/>
              <p:cNvSpPr>
                <a:spLocks/>
              </p:cNvSpPr>
              <p:nvPr/>
            </p:nvSpPr>
            <p:spPr bwMode="auto">
              <a:xfrm>
                <a:off x="2854" y="2559"/>
                <a:ext cx="617" cy="635"/>
              </a:xfrm>
              <a:custGeom>
                <a:avLst/>
                <a:gdLst>
                  <a:gd name="T0" fmla="*/ 0 w 22588"/>
                  <a:gd name="T1" fmla="*/ 0 h 22388"/>
                  <a:gd name="T2" fmla="*/ 0 w 22588"/>
                  <a:gd name="T3" fmla="*/ 0 h 22388"/>
                  <a:gd name="T4" fmla="*/ 0 w 22588"/>
                  <a:gd name="T5" fmla="*/ 0 h 22388"/>
                  <a:gd name="T6" fmla="*/ 0 60000 65536"/>
                  <a:gd name="T7" fmla="*/ 0 60000 65536"/>
                  <a:gd name="T8" fmla="*/ 0 60000 65536"/>
                  <a:gd name="T9" fmla="*/ 0 w 22588"/>
                  <a:gd name="T10" fmla="*/ 0 h 22388"/>
                  <a:gd name="T11" fmla="*/ 22588 w 22588"/>
                  <a:gd name="T12" fmla="*/ 22388 h 223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588" h="22388" fill="none" extrusionOk="0">
                    <a:moveTo>
                      <a:pt x="22573" y="0"/>
                    </a:moveTo>
                    <a:cubicBezTo>
                      <a:pt x="22583" y="262"/>
                      <a:pt x="22588" y="525"/>
                      <a:pt x="22588" y="788"/>
                    </a:cubicBezTo>
                    <a:cubicBezTo>
                      <a:pt x="22588" y="12717"/>
                      <a:pt x="12917" y="22388"/>
                      <a:pt x="988" y="22388"/>
                    </a:cubicBezTo>
                    <a:cubicBezTo>
                      <a:pt x="658" y="22388"/>
                      <a:pt x="329" y="22380"/>
                      <a:pt x="-1" y="22365"/>
                    </a:cubicBezTo>
                  </a:path>
                  <a:path w="22588" h="22388" stroke="0" extrusionOk="0">
                    <a:moveTo>
                      <a:pt x="22573" y="0"/>
                    </a:moveTo>
                    <a:cubicBezTo>
                      <a:pt x="22583" y="262"/>
                      <a:pt x="22588" y="525"/>
                      <a:pt x="22588" y="788"/>
                    </a:cubicBezTo>
                    <a:cubicBezTo>
                      <a:pt x="22588" y="12717"/>
                      <a:pt x="12917" y="22388"/>
                      <a:pt x="988" y="22388"/>
                    </a:cubicBezTo>
                    <a:cubicBezTo>
                      <a:pt x="658" y="22388"/>
                      <a:pt x="329" y="22380"/>
                      <a:pt x="-1" y="22365"/>
                    </a:cubicBezTo>
                    <a:lnTo>
                      <a:pt x="988" y="788"/>
                    </a:lnTo>
                    <a:lnTo>
                      <a:pt x="22573" y="0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86" name="AutoShape 114"/>
              <p:cNvSpPr>
                <a:spLocks noChangeArrowheads="1"/>
              </p:cNvSpPr>
              <p:nvPr/>
            </p:nvSpPr>
            <p:spPr bwMode="auto">
              <a:xfrm rot="-3206990">
                <a:off x="4285" y="2242"/>
                <a:ext cx="273" cy="272"/>
              </a:xfrm>
              <a:prstGeom prst="rtTriangle">
                <a:avLst/>
              </a:prstGeom>
              <a:solidFill>
                <a:srgbClr val="B2B2B2"/>
              </a:solidFill>
              <a:ln w="12700">
                <a:solidFill>
                  <a:srgbClr val="A31F29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87" name="Arc 115"/>
              <p:cNvSpPr>
                <a:spLocks/>
              </p:cNvSpPr>
              <p:nvPr/>
            </p:nvSpPr>
            <p:spPr bwMode="auto">
              <a:xfrm rot="10485969">
                <a:off x="2784" y="1740"/>
                <a:ext cx="1182" cy="1839"/>
              </a:xfrm>
              <a:custGeom>
                <a:avLst/>
                <a:gdLst>
                  <a:gd name="T0" fmla="*/ 0 w 21600"/>
                  <a:gd name="T1" fmla="*/ 0 h 42994"/>
                  <a:gd name="T2" fmla="*/ 0 w 21600"/>
                  <a:gd name="T3" fmla="*/ 0 h 42994"/>
                  <a:gd name="T4" fmla="*/ 0 w 21600"/>
                  <a:gd name="T5" fmla="*/ 0 h 4299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2994"/>
                  <a:gd name="T11" fmla="*/ 21600 w 21600"/>
                  <a:gd name="T12" fmla="*/ 42994 h 4299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2994" fill="none" extrusionOk="0">
                    <a:moveTo>
                      <a:pt x="18626" y="42994"/>
                    </a:moveTo>
                    <a:cubicBezTo>
                      <a:pt x="7948" y="41510"/>
                      <a:pt x="0" y="32380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</a:path>
                  <a:path w="21600" h="42994" stroke="0" extrusionOk="0">
                    <a:moveTo>
                      <a:pt x="18626" y="42994"/>
                    </a:moveTo>
                    <a:cubicBezTo>
                      <a:pt x="7948" y="41510"/>
                      <a:pt x="0" y="32380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  <a:lnTo>
                      <a:pt x="21600" y="21600"/>
                    </a:lnTo>
                    <a:lnTo>
                      <a:pt x="18626" y="42994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88" name="Arc 116"/>
              <p:cNvSpPr>
                <a:spLocks/>
              </p:cNvSpPr>
              <p:nvPr/>
            </p:nvSpPr>
            <p:spPr bwMode="auto">
              <a:xfrm>
                <a:off x="2880" y="1357"/>
                <a:ext cx="1542" cy="111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89" name="Arc 117"/>
              <p:cNvSpPr>
                <a:spLocks/>
              </p:cNvSpPr>
              <p:nvPr/>
            </p:nvSpPr>
            <p:spPr bwMode="auto">
              <a:xfrm>
                <a:off x="2109" y="1788"/>
                <a:ext cx="771" cy="1406"/>
              </a:xfrm>
              <a:custGeom>
                <a:avLst/>
                <a:gdLst>
                  <a:gd name="T0" fmla="*/ 0 w 21767"/>
                  <a:gd name="T1" fmla="*/ 0 h 43200"/>
                  <a:gd name="T2" fmla="*/ 0 w 21767"/>
                  <a:gd name="T3" fmla="*/ 0 h 43200"/>
                  <a:gd name="T4" fmla="*/ 0 w 21767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21767"/>
                  <a:gd name="T10" fmla="*/ 0 h 43200"/>
                  <a:gd name="T11" fmla="*/ 21767 w 21767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767" h="43200" fill="none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</a:path>
                  <a:path w="21767" h="43200" stroke="0" extrusionOk="0">
                    <a:moveTo>
                      <a:pt x="21767" y="43199"/>
                    </a:moveTo>
                    <a:cubicBezTo>
                      <a:pt x="21711" y="43199"/>
                      <a:pt x="21655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9673"/>
                      <a:pt x="9665" y="4"/>
                      <a:pt x="21592" y="0"/>
                    </a:cubicBezTo>
                    <a:lnTo>
                      <a:pt x="21600" y="21600"/>
                    </a:lnTo>
                    <a:lnTo>
                      <a:pt x="21767" y="43199"/>
                    </a:lnTo>
                    <a:close/>
                  </a:path>
                </a:pathLst>
              </a:custGeom>
              <a:noFill/>
              <a:ln w="12700">
                <a:solidFill>
                  <a:srgbClr val="A31F2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1" name="Rectangle 68"/>
            <p:cNvSpPr>
              <a:spLocks noChangeArrowheads="1"/>
            </p:cNvSpPr>
            <p:nvPr/>
          </p:nvSpPr>
          <p:spPr bwMode="auto">
            <a:xfrm>
              <a:off x="751743" y="2885852"/>
              <a:ext cx="2060331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de-AT" sz="1600" dirty="0">
                  <a:solidFill>
                    <a:srgbClr val="000000"/>
                  </a:solidFill>
                </a:rPr>
                <a:t>Bearbeitung +</a:t>
              </a:r>
              <a:br>
                <a:rPr lang="de-AT" sz="1600" dirty="0">
                  <a:solidFill>
                    <a:srgbClr val="000000"/>
                  </a:solidFill>
                </a:rPr>
              </a:br>
              <a:r>
                <a:rPr lang="de-AT" sz="1600" dirty="0">
                  <a:solidFill>
                    <a:srgbClr val="000000"/>
                  </a:solidFill>
                </a:rPr>
                <a:t>Interpretation</a:t>
              </a:r>
            </a:p>
          </p:txBody>
        </p:sp>
        <p:sp>
          <p:nvSpPr>
            <p:cNvPr id="82" name="Rectangle 68"/>
            <p:cNvSpPr>
              <a:spLocks noChangeArrowheads="1"/>
            </p:cNvSpPr>
            <p:nvPr/>
          </p:nvSpPr>
          <p:spPr bwMode="auto">
            <a:xfrm>
              <a:off x="751743" y="4663852"/>
              <a:ext cx="2060331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de-AT" sz="1600" dirty="0">
                  <a:solidFill>
                    <a:srgbClr val="000000"/>
                  </a:solidFill>
                </a:rPr>
                <a:t>Bearbeitung +</a:t>
              </a:r>
              <a:br>
                <a:rPr lang="de-AT" sz="1600" dirty="0">
                  <a:solidFill>
                    <a:srgbClr val="000000"/>
                  </a:solidFill>
                </a:rPr>
              </a:br>
              <a:r>
                <a:rPr lang="de-AT" sz="1600" dirty="0">
                  <a:solidFill>
                    <a:srgbClr val="000000"/>
                  </a:solidFill>
                </a:rPr>
                <a:t>Interpretation</a:t>
              </a:r>
            </a:p>
          </p:txBody>
        </p:sp>
        <p:sp>
          <p:nvSpPr>
            <p:cNvPr id="146" name="Line 135"/>
            <p:cNvSpPr>
              <a:spLocks noChangeShapeType="1"/>
            </p:cNvSpPr>
            <p:nvPr/>
          </p:nvSpPr>
          <p:spPr bwMode="auto">
            <a:xfrm>
              <a:off x="2567354" y="3331936"/>
              <a:ext cx="0" cy="6858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</a:endParaRPr>
            </a:p>
          </p:txBody>
        </p:sp>
        <p:sp>
          <p:nvSpPr>
            <p:cNvPr id="147" name="Line 136"/>
            <p:cNvSpPr>
              <a:spLocks noChangeShapeType="1"/>
            </p:cNvSpPr>
            <p:nvPr/>
          </p:nvSpPr>
          <p:spPr bwMode="auto">
            <a:xfrm>
              <a:off x="3232638" y="3338286"/>
              <a:ext cx="0" cy="6858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</a:endParaRPr>
            </a:p>
          </p:txBody>
        </p:sp>
        <p:sp>
          <p:nvSpPr>
            <p:cNvPr id="148" name="Line 137"/>
            <p:cNvSpPr>
              <a:spLocks noChangeShapeType="1"/>
            </p:cNvSpPr>
            <p:nvPr/>
          </p:nvSpPr>
          <p:spPr bwMode="auto">
            <a:xfrm>
              <a:off x="4557346" y="3344636"/>
              <a:ext cx="0" cy="6858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</a:endParaRPr>
            </a:p>
          </p:txBody>
        </p:sp>
        <p:sp>
          <p:nvSpPr>
            <p:cNvPr id="149" name="Line 138"/>
            <p:cNvSpPr>
              <a:spLocks noChangeShapeType="1"/>
            </p:cNvSpPr>
            <p:nvPr/>
          </p:nvSpPr>
          <p:spPr bwMode="auto">
            <a:xfrm>
              <a:off x="3894992" y="3341461"/>
              <a:ext cx="0" cy="6858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</a:endParaRPr>
            </a:p>
          </p:txBody>
        </p:sp>
        <p:sp>
          <p:nvSpPr>
            <p:cNvPr id="150" name="Rectangle 3"/>
            <p:cNvSpPr>
              <a:spLocks noChangeArrowheads="1"/>
            </p:cNvSpPr>
            <p:nvPr/>
          </p:nvSpPr>
          <p:spPr bwMode="auto">
            <a:xfrm rot="-1173160">
              <a:off x="5210909" y="2347017"/>
              <a:ext cx="180828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196850" indent="-196850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de-AT" dirty="0">
                  <a:solidFill>
                    <a:srgbClr val="000000"/>
                  </a:solidFill>
                </a:rPr>
                <a:t>Rückmeldung</a:t>
              </a:r>
            </a:p>
          </p:txBody>
        </p:sp>
        <p:sp>
          <p:nvSpPr>
            <p:cNvPr id="151" name="Rectangle 3"/>
            <p:cNvSpPr>
              <a:spLocks noChangeArrowheads="1"/>
            </p:cNvSpPr>
            <p:nvPr/>
          </p:nvSpPr>
          <p:spPr bwMode="auto">
            <a:xfrm rot="-1984860">
              <a:off x="5081955" y="3054124"/>
              <a:ext cx="180828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196850" indent="-196850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de-AT">
                  <a:solidFill>
                    <a:srgbClr val="000000"/>
                  </a:solidFill>
                </a:rPr>
                <a:t>Rückmeldung</a:t>
              </a:r>
            </a:p>
          </p:txBody>
        </p:sp>
        <p:sp>
          <p:nvSpPr>
            <p:cNvPr id="153" name="Rectangle 3"/>
            <p:cNvSpPr>
              <a:spLocks noChangeArrowheads="1"/>
            </p:cNvSpPr>
            <p:nvPr/>
          </p:nvSpPr>
          <p:spPr bwMode="auto">
            <a:xfrm rot="1052143">
              <a:off x="5240190" y="1531146"/>
              <a:ext cx="180828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196850" indent="-196850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de-AT" dirty="0">
                  <a:solidFill>
                    <a:srgbClr val="000000"/>
                  </a:solidFill>
                </a:rPr>
                <a:t>Rückmeldung</a:t>
              </a:r>
            </a:p>
          </p:txBody>
        </p:sp>
        <p:pic>
          <p:nvPicPr>
            <p:cNvPr id="155" name="Picture 2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965137" flipH="1">
              <a:off x="5480463" y="2691341"/>
              <a:ext cx="1127313" cy="15190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56" name="Picture 2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716928" flipH="1">
              <a:off x="5400903" y="2267320"/>
              <a:ext cx="966462" cy="1302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57" name="Picture 2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8863004">
              <a:off x="5186991" y="1240010"/>
              <a:ext cx="1091772" cy="1349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58" name="Picture 2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8205621">
              <a:off x="5537948" y="4013640"/>
              <a:ext cx="1091772" cy="1349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59" name="Picture 2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3847361">
              <a:off x="7042903" y="3089420"/>
              <a:ext cx="943503" cy="11660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62" name="Rechteck 161"/>
          <p:cNvSpPr/>
          <p:nvPr/>
        </p:nvSpPr>
        <p:spPr>
          <a:xfrm>
            <a:off x="276224" y="600572"/>
            <a:ext cx="8544248" cy="683954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>
              <a:buSzPct val="100000"/>
              <a:defRPr/>
            </a:pPr>
            <a:r>
              <a:rPr lang="de-AT" sz="2400" b="1" kern="0" dirty="0" smtClean="0">
                <a:solidFill>
                  <a:srgbClr val="A3112A"/>
                </a:solidFill>
              </a:rPr>
              <a:t>MABs ALS SELBSTSTEUERUNGS-</a:t>
            </a:r>
          </a:p>
          <a:p>
            <a:pPr lvl="0">
              <a:buSzPct val="100000"/>
              <a:defRPr/>
            </a:pPr>
            <a:r>
              <a:rPr lang="de-AT" sz="2400" b="1" kern="0" dirty="0" smtClean="0">
                <a:solidFill>
                  <a:srgbClr val="A3112A"/>
                </a:solidFill>
              </a:rPr>
              <a:t>INSTRUMENT FÜR ALLE </a:t>
            </a:r>
            <a:r>
              <a:rPr lang="de-AT" sz="2400" b="1" kern="0" dirty="0">
                <a:solidFill>
                  <a:srgbClr val="A3112A"/>
                </a:solidFill>
              </a:rPr>
              <a:t>E</a:t>
            </a:r>
            <a:r>
              <a:rPr lang="de-AT" sz="2400" b="1" kern="0" dirty="0" smtClean="0">
                <a:solidFill>
                  <a:srgbClr val="A3112A"/>
                </a:solidFill>
              </a:rPr>
              <a:t>BENEN</a:t>
            </a:r>
            <a:endParaRPr lang="de-AT" sz="2400" b="1" kern="0" dirty="0">
              <a:solidFill>
                <a:srgbClr val="A3112A"/>
              </a:solidFill>
            </a:endParaRPr>
          </a:p>
        </p:txBody>
      </p:sp>
      <p:grpSp>
        <p:nvGrpSpPr>
          <p:cNvPr id="163" name="Gruppieren 162"/>
          <p:cNvGrpSpPr/>
          <p:nvPr/>
        </p:nvGrpSpPr>
        <p:grpSpPr>
          <a:xfrm>
            <a:off x="258342" y="1340768"/>
            <a:ext cx="8712968" cy="4968552"/>
            <a:chOff x="179512" y="1340768"/>
            <a:chExt cx="8544248" cy="4968552"/>
          </a:xfrm>
        </p:grpSpPr>
        <p:cxnSp>
          <p:nvCxnSpPr>
            <p:cNvPr id="164" name="Gerade Verbindung 163"/>
            <p:cNvCxnSpPr/>
            <p:nvPr userDrawn="1"/>
          </p:nvCxnSpPr>
          <p:spPr>
            <a:xfrm>
              <a:off x="179512" y="6309320"/>
              <a:ext cx="8544248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Gerade Verbindung 164"/>
            <p:cNvCxnSpPr/>
            <p:nvPr userDrawn="1"/>
          </p:nvCxnSpPr>
          <p:spPr>
            <a:xfrm>
              <a:off x="179512" y="1340768"/>
              <a:ext cx="8544248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7637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276224" y="1844762"/>
            <a:ext cx="8544248" cy="403251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Aft>
                <a:spcPts val="600"/>
              </a:spcAft>
            </a:pPr>
            <a:r>
              <a:rPr lang="de-AT" sz="1600" dirty="0">
                <a:solidFill>
                  <a:srgbClr val="000000"/>
                </a:solidFill>
              </a:rPr>
              <a:t>Seit einiger Zeit ist die </a:t>
            </a:r>
            <a:r>
              <a:rPr lang="de-AT" sz="1600" dirty="0" smtClean="0">
                <a:solidFill>
                  <a:srgbClr val="000000"/>
                </a:solidFill>
              </a:rPr>
              <a:t>Evaluierung/Gefährdungsbeurteilung </a:t>
            </a:r>
            <a:r>
              <a:rPr lang="de-AT" sz="1600" dirty="0">
                <a:solidFill>
                  <a:srgbClr val="000000"/>
                </a:solidFill>
              </a:rPr>
              <a:t>psychischer Belastungen am </a:t>
            </a:r>
            <a:r>
              <a:rPr lang="de-AT" sz="1600" dirty="0" smtClean="0">
                <a:solidFill>
                  <a:srgbClr val="000000"/>
                </a:solidFill>
              </a:rPr>
              <a:t>Arbeitsplatz für </a:t>
            </a:r>
            <a:r>
              <a:rPr lang="de-AT" sz="1600" dirty="0">
                <a:solidFill>
                  <a:srgbClr val="000000"/>
                </a:solidFill>
              </a:rPr>
              <a:t>alle Unternehmen verpflichtend. Durch </a:t>
            </a:r>
            <a:r>
              <a:rPr lang="de-AT" sz="1600" dirty="0" smtClean="0">
                <a:solidFill>
                  <a:srgbClr val="000000"/>
                </a:solidFill>
              </a:rPr>
              <a:t>eine gemeinsame Abwicklung einer Mitarbeiterbefragung und der vom Gesetz geforderten Evaluierungen bestehen mehrere Vorteile für das Unternehmen:</a:t>
            </a:r>
          </a:p>
          <a:p>
            <a:pPr lvl="0">
              <a:spcAft>
                <a:spcPts val="600"/>
              </a:spcAft>
            </a:pPr>
            <a:endParaRPr lang="de-AT" sz="1600" dirty="0" smtClean="0">
              <a:solidFill>
                <a:srgbClr val="000000"/>
              </a:solidFill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de-AT" sz="1600" b="1" dirty="0" smtClean="0">
                <a:solidFill>
                  <a:srgbClr val="000000"/>
                </a:solidFill>
              </a:rPr>
              <a:t>Ressourcenschonung: </a:t>
            </a:r>
            <a:r>
              <a:rPr lang="de-AT" sz="1600" dirty="0" smtClean="0">
                <a:solidFill>
                  <a:srgbClr val="000000"/>
                </a:solidFill>
              </a:rPr>
              <a:t>Interne und externe Kosten werden möglichst niedrig gehalten.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de-AT" sz="1600" b="1" dirty="0" smtClean="0">
                <a:solidFill>
                  <a:srgbClr val="000000"/>
                </a:solidFill>
              </a:rPr>
              <a:t>Nur eine Befragung: </a:t>
            </a:r>
            <a:r>
              <a:rPr lang="de-AT" sz="1600" dirty="0">
                <a:solidFill>
                  <a:srgbClr val="000000"/>
                </a:solidFill>
              </a:rPr>
              <a:t>Die Online- oder Print-Befragung und auch die Berichtslegung können komplett parallel </a:t>
            </a:r>
            <a:r>
              <a:rPr lang="de-AT" sz="1600" dirty="0" smtClean="0">
                <a:solidFill>
                  <a:srgbClr val="000000"/>
                </a:solidFill>
              </a:rPr>
              <a:t>laufen.</a:t>
            </a:r>
            <a:endParaRPr lang="de-AT" sz="1600" dirty="0">
              <a:solidFill>
                <a:srgbClr val="000000"/>
              </a:solidFill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de-AT" sz="1600" b="1" dirty="0" smtClean="0">
                <a:solidFill>
                  <a:srgbClr val="000000"/>
                </a:solidFill>
              </a:rPr>
              <a:t>Schwerpunktsetzung: </a:t>
            </a:r>
            <a:r>
              <a:rPr lang="de-AT" sz="1600" dirty="0" smtClean="0">
                <a:solidFill>
                  <a:srgbClr val="000000"/>
                </a:solidFill>
              </a:rPr>
              <a:t>Einige vorgeschriebene Themen und typische Themen der Evaluierung überschneiden sich. Durch die Doppelbefragung im Rahmen der Mitarbeiterbefragung kann eine Fokussierung auf (personal-)strategische Fragen </a:t>
            </a:r>
            <a:r>
              <a:rPr lang="de-AT" sz="1600" dirty="0" smtClean="0">
                <a:solidFill>
                  <a:srgbClr val="000000"/>
                </a:solidFill>
              </a:rPr>
              <a:t>und damit eine </a:t>
            </a:r>
            <a:r>
              <a:rPr lang="de-AT" sz="1600" dirty="0" smtClean="0">
                <a:solidFill>
                  <a:srgbClr val="000000"/>
                </a:solidFill>
              </a:rPr>
              <a:t>unternehmensspezifische Schwerpunktsetzung erfolgen</a:t>
            </a:r>
            <a:r>
              <a:rPr lang="de-AT" sz="1600" dirty="0" smtClean="0">
                <a:solidFill>
                  <a:srgbClr val="000000"/>
                </a:solidFill>
              </a:rPr>
              <a:t>.</a:t>
            </a:r>
            <a:endParaRPr lang="de-AT" sz="1600" dirty="0" smtClean="0">
              <a:solidFill>
                <a:srgbClr val="00000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76102" y="6335742"/>
            <a:ext cx="34744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© </a:t>
            </a:r>
            <a:r>
              <a:rPr lang="de-DE" sz="1050" dirty="0" err="1" smtClean="0"/>
              <a:t>Trigon</a:t>
            </a:r>
            <a:r>
              <a:rPr lang="de-DE" sz="1050" dirty="0" smtClean="0"/>
              <a:t> Entwicklungsberatung</a:t>
            </a:r>
            <a:endParaRPr lang="de-DE" sz="1050" dirty="0"/>
          </a:p>
        </p:txBody>
      </p:sp>
      <p:sp>
        <p:nvSpPr>
          <p:cNvPr id="18" name="Rechteck 17"/>
          <p:cNvSpPr/>
          <p:nvPr/>
        </p:nvSpPr>
        <p:spPr>
          <a:xfrm>
            <a:off x="276224" y="600572"/>
            <a:ext cx="8544248" cy="683954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buSzPct val="100000"/>
            </a:pPr>
            <a:r>
              <a:rPr lang="de-AT" sz="2400" b="1" kern="0" dirty="0" smtClean="0">
                <a:solidFill>
                  <a:srgbClr val="A3112A"/>
                </a:solidFill>
              </a:rPr>
              <a:t>GEMEINSAME ABWICKLUNG </a:t>
            </a:r>
          </a:p>
          <a:p>
            <a:pPr>
              <a:buSzPct val="100000"/>
            </a:pPr>
            <a:r>
              <a:rPr lang="de-AT" sz="2400" b="1" kern="0" dirty="0" smtClean="0">
                <a:solidFill>
                  <a:srgbClr val="A3112A"/>
                </a:solidFill>
              </a:rPr>
              <a:t>EVALUIERUNG + MAB</a:t>
            </a:r>
            <a:endParaRPr lang="de-AT" sz="2400" b="1" kern="0" dirty="0">
              <a:solidFill>
                <a:srgbClr val="A3112A"/>
              </a:solidFill>
            </a:endParaRPr>
          </a:p>
        </p:txBody>
      </p:sp>
      <p:grpSp>
        <p:nvGrpSpPr>
          <p:cNvPr id="20" name="Gruppieren 19"/>
          <p:cNvGrpSpPr/>
          <p:nvPr/>
        </p:nvGrpSpPr>
        <p:grpSpPr>
          <a:xfrm>
            <a:off x="191864" y="1340768"/>
            <a:ext cx="8779446" cy="4896544"/>
            <a:chOff x="114321" y="1340768"/>
            <a:chExt cx="8609439" cy="4896544"/>
          </a:xfrm>
        </p:grpSpPr>
        <p:cxnSp>
          <p:nvCxnSpPr>
            <p:cNvPr id="21" name="Gerade Verbindung 20"/>
            <p:cNvCxnSpPr/>
            <p:nvPr userDrawn="1"/>
          </p:nvCxnSpPr>
          <p:spPr>
            <a:xfrm>
              <a:off x="114321" y="6237312"/>
              <a:ext cx="8544248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 userDrawn="1"/>
          </p:nvCxnSpPr>
          <p:spPr>
            <a:xfrm>
              <a:off x="179512" y="1340768"/>
              <a:ext cx="8544248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0898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276224" y="1556730"/>
            <a:ext cx="8544248" cy="489660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Aft>
                <a:spcPts val="600"/>
              </a:spcAft>
            </a:pPr>
            <a:endParaRPr lang="de-AT" sz="1600" dirty="0" smtClean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 smtClean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r>
              <a:rPr lang="de-AT" sz="1600" dirty="0" smtClean="0">
                <a:solidFill>
                  <a:srgbClr val="000000"/>
                </a:solidFill>
              </a:rPr>
              <a:t>Die </a:t>
            </a:r>
            <a:r>
              <a:rPr lang="de-AT" sz="1600" dirty="0">
                <a:solidFill>
                  <a:srgbClr val="000000"/>
                </a:solidFill>
              </a:rPr>
              <a:t>Evaluierung psychischer Belastungen </a:t>
            </a:r>
            <a:r>
              <a:rPr lang="de-AT" sz="1600" dirty="0" smtClean="0">
                <a:solidFill>
                  <a:srgbClr val="000000"/>
                </a:solidFill>
              </a:rPr>
              <a:t>umfasst grundsätzlich folgende </a:t>
            </a:r>
            <a:r>
              <a:rPr lang="de-AT" sz="1600" dirty="0" smtClean="0">
                <a:solidFill>
                  <a:srgbClr val="000000"/>
                </a:solidFill>
              </a:rPr>
              <a:t>Prozessschritte:</a:t>
            </a:r>
            <a:endParaRPr lang="de-AT" sz="1600" dirty="0" smtClean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 smtClean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 smtClean="0">
              <a:solidFill>
                <a:srgbClr val="00000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76102" y="6335742"/>
            <a:ext cx="34744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© </a:t>
            </a:r>
            <a:r>
              <a:rPr lang="de-DE" sz="1050" dirty="0" err="1" smtClean="0"/>
              <a:t>Trigon</a:t>
            </a:r>
            <a:r>
              <a:rPr lang="de-DE" sz="1050" dirty="0" smtClean="0"/>
              <a:t> Entwicklungsberatung</a:t>
            </a:r>
            <a:endParaRPr lang="de-DE" sz="1050" dirty="0"/>
          </a:p>
        </p:txBody>
      </p:sp>
      <p:sp>
        <p:nvSpPr>
          <p:cNvPr id="18" name="Rechteck 17"/>
          <p:cNvSpPr/>
          <p:nvPr/>
        </p:nvSpPr>
        <p:spPr>
          <a:xfrm>
            <a:off x="276224" y="600572"/>
            <a:ext cx="8544248" cy="683954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>
              <a:buSzPct val="100000"/>
              <a:defRPr/>
            </a:pPr>
            <a:r>
              <a:rPr lang="de-AT" sz="2400" b="1" kern="0" dirty="0" smtClean="0">
                <a:solidFill>
                  <a:srgbClr val="A3112A"/>
                </a:solidFill>
              </a:rPr>
              <a:t>EVALUIERUNG PSYCHISCHER </a:t>
            </a:r>
          </a:p>
          <a:p>
            <a:pPr lvl="0">
              <a:buSzPct val="100000"/>
              <a:defRPr/>
            </a:pPr>
            <a:r>
              <a:rPr lang="de-AT" sz="2400" b="1" kern="0" dirty="0" smtClean="0">
                <a:solidFill>
                  <a:srgbClr val="A3112A"/>
                </a:solidFill>
              </a:rPr>
              <a:t>BELASTUNGEN AM ARBEITSPLATZ</a:t>
            </a:r>
            <a:endParaRPr lang="de-AT" sz="2400" b="1" kern="0" dirty="0">
              <a:solidFill>
                <a:srgbClr val="A3112A"/>
              </a:solidFill>
            </a:endParaRPr>
          </a:p>
        </p:txBody>
      </p:sp>
      <p:grpSp>
        <p:nvGrpSpPr>
          <p:cNvPr id="20" name="Gruppieren 19"/>
          <p:cNvGrpSpPr/>
          <p:nvPr/>
        </p:nvGrpSpPr>
        <p:grpSpPr>
          <a:xfrm>
            <a:off x="258342" y="1340768"/>
            <a:ext cx="8712968" cy="4896544"/>
            <a:chOff x="179512" y="1340768"/>
            <a:chExt cx="8544248" cy="4896544"/>
          </a:xfrm>
        </p:grpSpPr>
        <p:cxnSp>
          <p:nvCxnSpPr>
            <p:cNvPr id="21" name="Gerade Verbindung 20"/>
            <p:cNvCxnSpPr/>
            <p:nvPr userDrawn="1"/>
          </p:nvCxnSpPr>
          <p:spPr>
            <a:xfrm>
              <a:off x="179512" y="6237312"/>
              <a:ext cx="8544248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 userDrawn="1"/>
          </p:nvCxnSpPr>
          <p:spPr>
            <a:xfrm>
              <a:off x="179512" y="1340768"/>
              <a:ext cx="8544248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hteck 15"/>
          <p:cNvSpPr/>
          <p:nvPr/>
        </p:nvSpPr>
        <p:spPr>
          <a:xfrm>
            <a:off x="1217786" y="5085184"/>
            <a:ext cx="7668808" cy="576064"/>
          </a:xfrm>
          <a:prstGeom prst="rect">
            <a:avLst/>
          </a:prstGeom>
          <a:solidFill>
            <a:srgbClr val="A311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600" dirty="0" smtClean="0">
                <a:solidFill>
                  <a:schemeClr val="bg1"/>
                </a:solidFill>
              </a:rPr>
              <a:t>Dokumentation </a:t>
            </a:r>
            <a:r>
              <a:rPr lang="de-AT" sz="1600" dirty="0">
                <a:solidFill>
                  <a:schemeClr val="bg1"/>
                </a:solidFill>
              </a:rPr>
              <a:t>der Ergebnisse der Ermittlung und Beurteilung und der durchzuführenden Maßnahmen</a:t>
            </a:r>
          </a:p>
        </p:txBody>
      </p:sp>
      <p:sp>
        <p:nvSpPr>
          <p:cNvPr id="17" name="Rechteck 16"/>
          <p:cNvSpPr/>
          <p:nvPr/>
        </p:nvSpPr>
        <p:spPr>
          <a:xfrm>
            <a:off x="1217786" y="4389106"/>
            <a:ext cx="7668808" cy="576064"/>
          </a:xfrm>
          <a:prstGeom prst="rect">
            <a:avLst/>
          </a:prstGeom>
          <a:solidFill>
            <a:srgbClr val="A311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600" dirty="0" smtClean="0">
                <a:solidFill>
                  <a:schemeClr val="bg1"/>
                </a:solidFill>
              </a:rPr>
              <a:t>Überprüfung </a:t>
            </a:r>
            <a:r>
              <a:rPr lang="de-AT" sz="1600" dirty="0">
                <a:solidFill>
                  <a:schemeClr val="bg1"/>
                </a:solidFill>
              </a:rPr>
              <a:t>der Wirksamkeit festgelegter </a:t>
            </a:r>
            <a:r>
              <a:rPr lang="de-AT" sz="1600" dirty="0" smtClean="0">
                <a:solidFill>
                  <a:schemeClr val="bg1"/>
                </a:solidFill>
              </a:rPr>
              <a:t>Maßnahmen</a:t>
            </a:r>
            <a:endParaRPr lang="de-AT" sz="1600" dirty="0">
              <a:solidFill>
                <a:schemeClr val="bg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1217786" y="3693029"/>
            <a:ext cx="7668808" cy="576064"/>
          </a:xfrm>
          <a:prstGeom prst="rect">
            <a:avLst/>
          </a:prstGeom>
          <a:solidFill>
            <a:srgbClr val="A311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600" dirty="0">
                <a:solidFill>
                  <a:schemeClr val="bg1"/>
                </a:solidFill>
              </a:rPr>
              <a:t>Festlegung und Umsetzung von Maßnahmen zur Gefahrenverhütung</a:t>
            </a:r>
          </a:p>
        </p:txBody>
      </p:sp>
      <p:sp>
        <p:nvSpPr>
          <p:cNvPr id="24" name="Rechteck 23"/>
          <p:cNvSpPr/>
          <p:nvPr/>
        </p:nvSpPr>
        <p:spPr>
          <a:xfrm>
            <a:off x="1223672" y="2996952"/>
            <a:ext cx="7668808" cy="576064"/>
          </a:xfrm>
          <a:prstGeom prst="rect">
            <a:avLst/>
          </a:prstGeom>
          <a:solidFill>
            <a:srgbClr val="A311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1600" dirty="0">
                <a:solidFill>
                  <a:schemeClr val="bg1"/>
                </a:solidFill>
              </a:rPr>
              <a:t>Ermittlung und Beurteilung von Gefahren</a:t>
            </a:r>
          </a:p>
        </p:txBody>
      </p:sp>
      <p:sp>
        <p:nvSpPr>
          <p:cNvPr id="25" name="Rechteck 24"/>
          <p:cNvSpPr/>
          <p:nvPr/>
        </p:nvSpPr>
        <p:spPr>
          <a:xfrm>
            <a:off x="330846" y="5072332"/>
            <a:ext cx="753542" cy="57606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dirty="0" smtClean="0">
                <a:solidFill>
                  <a:schemeClr val="bg1"/>
                </a:solidFill>
              </a:rPr>
              <a:t>4.</a:t>
            </a:r>
            <a:endParaRPr lang="de-AT" sz="1600" dirty="0">
              <a:solidFill>
                <a:schemeClr val="bg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330846" y="4376254"/>
            <a:ext cx="753542" cy="57606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dirty="0" smtClean="0">
                <a:solidFill>
                  <a:schemeClr val="bg1"/>
                </a:solidFill>
              </a:rPr>
              <a:t>3.</a:t>
            </a:r>
            <a:endParaRPr lang="de-AT" sz="1600" dirty="0">
              <a:solidFill>
                <a:schemeClr val="bg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330846" y="3680177"/>
            <a:ext cx="753542" cy="57606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dirty="0" smtClean="0">
                <a:solidFill>
                  <a:schemeClr val="bg1"/>
                </a:solidFill>
              </a:rPr>
              <a:t>2.</a:t>
            </a:r>
            <a:endParaRPr lang="de-AT" sz="1600" dirty="0">
              <a:solidFill>
                <a:schemeClr val="bg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336732" y="2984100"/>
            <a:ext cx="753542" cy="57606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dirty="0" smtClean="0">
                <a:solidFill>
                  <a:schemeClr val="bg1"/>
                </a:solidFill>
              </a:rPr>
              <a:t>1.</a:t>
            </a:r>
            <a:endParaRPr lang="de-AT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77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276224" y="1556730"/>
            <a:ext cx="8544248" cy="489660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Aft>
                <a:spcPts val="600"/>
              </a:spcAft>
            </a:pPr>
            <a:endParaRPr lang="de-AT" sz="1600" dirty="0" smtClean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r>
              <a:rPr lang="de-AT" sz="1600" dirty="0" smtClean="0">
                <a:solidFill>
                  <a:srgbClr val="000000"/>
                </a:solidFill>
              </a:rPr>
              <a:t>Grundsätzlich </a:t>
            </a:r>
            <a:r>
              <a:rPr lang="de-AT" sz="1600" dirty="0" smtClean="0">
                <a:solidFill>
                  <a:srgbClr val="000000"/>
                </a:solidFill>
              </a:rPr>
              <a:t>stehen verschiedene Instrumente zur Wahl. Trigon unterstützt bei der Auswahl und Implementierung des passenden Instruments. Beispiele frei verfügbarer Verfahren sind etwa der KFZA (Kurzfragebogen zur Arbeitsanalyse) oder der Salsa-Test.</a:t>
            </a:r>
          </a:p>
          <a:p>
            <a:pPr lvl="0">
              <a:spcAft>
                <a:spcPts val="600"/>
              </a:spcAft>
            </a:pPr>
            <a:endParaRPr lang="de-AT" sz="1600" dirty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 smtClean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 smtClean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 smtClean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 smtClean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>
              <a:solidFill>
                <a:srgbClr val="00000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76102" y="6335742"/>
            <a:ext cx="34744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© </a:t>
            </a:r>
            <a:r>
              <a:rPr lang="de-DE" sz="1050" dirty="0" err="1" smtClean="0"/>
              <a:t>Trigon</a:t>
            </a:r>
            <a:r>
              <a:rPr lang="de-DE" sz="1050" dirty="0" smtClean="0"/>
              <a:t> Entwicklungsberatung</a:t>
            </a:r>
            <a:endParaRPr lang="de-DE" sz="1050" dirty="0"/>
          </a:p>
        </p:txBody>
      </p:sp>
      <p:sp>
        <p:nvSpPr>
          <p:cNvPr id="18" name="Rechteck 17"/>
          <p:cNvSpPr/>
          <p:nvPr/>
        </p:nvSpPr>
        <p:spPr>
          <a:xfrm>
            <a:off x="276224" y="600572"/>
            <a:ext cx="8544248" cy="683954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buSzPct val="100000"/>
              <a:defRPr/>
            </a:pPr>
            <a:r>
              <a:rPr lang="de-AT" sz="2400" b="1" kern="0" dirty="0" smtClean="0">
                <a:solidFill>
                  <a:srgbClr val="A3112A"/>
                </a:solidFill>
              </a:rPr>
              <a:t>MÖGLICHE INSTRUMENTE</a:t>
            </a:r>
            <a:endParaRPr lang="de-AT" sz="2400" b="1" kern="0" dirty="0">
              <a:solidFill>
                <a:srgbClr val="A3112A"/>
              </a:solidFill>
            </a:endParaRPr>
          </a:p>
        </p:txBody>
      </p:sp>
      <p:grpSp>
        <p:nvGrpSpPr>
          <p:cNvPr id="20" name="Gruppieren 19"/>
          <p:cNvGrpSpPr/>
          <p:nvPr/>
        </p:nvGrpSpPr>
        <p:grpSpPr>
          <a:xfrm>
            <a:off x="258342" y="1340768"/>
            <a:ext cx="8712968" cy="4896544"/>
            <a:chOff x="179512" y="1340768"/>
            <a:chExt cx="8544248" cy="4896544"/>
          </a:xfrm>
        </p:grpSpPr>
        <p:cxnSp>
          <p:nvCxnSpPr>
            <p:cNvPr id="21" name="Gerade Verbindung 20"/>
            <p:cNvCxnSpPr/>
            <p:nvPr userDrawn="1"/>
          </p:nvCxnSpPr>
          <p:spPr>
            <a:xfrm>
              <a:off x="179512" y="6237312"/>
              <a:ext cx="8544248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 userDrawn="1"/>
          </p:nvCxnSpPr>
          <p:spPr>
            <a:xfrm>
              <a:off x="179512" y="1340768"/>
              <a:ext cx="8544248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Ellipse 31"/>
          <p:cNvSpPr/>
          <p:nvPr/>
        </p:nvSpPr>
        <p:spPr>
          <a:xfrm>
            <a:off x="1428352" y="3573016"/>
            <a:ext cx="3096344" cy="72008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dirty="0" smtClean="0">
                <a:solidFill>
                  <a:schemeClr val="bg1"/>
                </a:solidFill>
              </a:rPr>
              <a:t>Arbeitsabläufe</a:t>
            </a:r>
            <a:endParaRPr lang="de-AT" sz="1600" dirty="0">
              <a:solidFill>
                <a:schemeClr val="bg1"/>
              </a:solidFill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4644008" y="4605877"/>
            <a:ext cx="3096344" cy="72008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dirty="0" smtClean="0">
                <a:solidFill>
                  <a:schemeClr val="bg1"/>
                </a:solidFill>
              </a:rPr>
              <a:t>Arbeitsumgebung</a:t>
            </a:r>
            <a:endParaRPr lang="de-AT" sz="1600" dirty="0">
              <a:solidFill>
                <a:schemeClr val="bg1"/>
              </a:solidFill>
            </a:endParaRPr>
          </a:p>
        </p:txBody>
      </p:sp>
      <p:sp>
        <p:nvSpPr>
          <p:cNvPr id="34" name="Ellipse 33"/>
          <p:cNvSpPr/>
          <p:nvPr/>
        </p:nvSpPr>
        <p:spPr>
          <a:xfrm>
            <a:off x="4637388" y="3573016"/>
            <a:ext cx="3096344" cy="72008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dirty="0" smtClean="0">
                <a:solidFill>
                  <a:schemeClr val="bg1"/>
                </a:solidFill>
              </a:rPr>
              <a:t>Organisationsklima</a:t>
            </a:r>
            <a:endParaRPr lang="de-AT" sz="1600" dirty="0">
              <a:solidFill>
                <a:schemeClr val="bg1"/>
              </a:solidFill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1402999" y="4605025"/>
            <a:ext cx="3096344" cy="72008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dirty="0" smtClean="0">
                <a:solidFill>
                  <a:schemeClr val="bg1"/>
                </a:solidFill>
              </a:rPr>
              <a:t>Arbeitstätigkeit</a:t>
            </a:r>
            <a:endParaRPr lang="de-AT" sz="1600" dirty="0">
              <a:solidFill>
                <a:schemeClr val="bg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1331640" y="2996952"/>
            <a:ext cx="6528024" cy="432048"/>
          </a:xfrm>
          <a:prstGeom prst="rect">
            <a:avLst/>
          </a:prstGeom>
          <a:solidFill>
            <a:srgbClr val="A311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dirty="0" smtClean="0">
                <a:solidFill>
                  <a:schemeClr val="bg1"/>
                </a:solidFill>
              </a:rPr>
              <a:t>Typische Dimensionen der Evaluierungsinstrumente</a:t>
            </a:r>
            <a:endParaRPr lang="de-AT" sz="1600" dirty="0">
              <a:solidFill>
                <a:schemeClr val="bg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331640" y="2996952"/>
            <a:ext cx="6528024" cy="2592288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144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276224" y="1556730"/>
            <a:ext cx="8544248" cy="489660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Aft>
                <a:spcPts val="600"/>
              </a:spcAft>
            </a:pPr>
            <a:r>
              <a:rPr lang="de-AT" sz="1600" dirty="0" smtClean="0">
                <a:solidFill>
                  <a:srgbClr val="000000"/>
                </a:solidFill>
              </a:rPr>
              <a:t>Unter bestimmten Voraussetzungen kann es </a:t>
            </a:r>
            <a:r>
              <a:rPr lang="de-AT" sz="1600" dirty="0" smtClean="0">
                <a:solidFill>
                  <a:srgbClr val="000000"/>
                </a:solidFill>
              </a:rPr>
              <a:t>- </a:t>
            </a:r>
            <a:r>
              <a:rPr lang="de-AT" sz="1600" dirty="0" smtClean="0">
                <a:solidFill>
                  <a:srgbClr val="000000"/>
                </a:solidFill>
              </a:rPr>
              <a:t>ergänzend zur Evaluierung mittels Fragbogen -  auch sinnvoll sein mit Workshop-Settings zu arbeiten. In kleineren Organisationen können diese Workshops auch eine Befragung ersetzen. Die ABS Gruppe ist hier das passende Instrument im Trigon Portfolio.</a:t>
            </a:r>
          </a:p>
          <a:p>
            <a:pPr lvl="0">
              <a:spcAft>
                <a:spcPts val="600"/>
              </a:spcAft>
            </a:pPr>
            <a:endParaRPr lang="de-AT" sz="1600" dirty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 smtClean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 smtClean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 smtClean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 smtClean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 smtClean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r>
              <a:rPr lang="de-AT" sz="1600" dirty="0" smtClean="0">
                <a:solidFill>
                  <a:srgbClr val="000000"/>
                </a:solidFill>
              </a:rPr>
              <a:t>Dauer pro Workshop: ca. 4h</a:t>
            </a:r>
          </a:p>
          <a:p>
            <a:pPr lvl="0">
              <a:spcAft>
                <a:spcPts val="600"/>
              </a:spcAft>
            </a:pPr>
            <a:endParaRPr lang="de-AT" sz="1600" dirty="0" smtClean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 smtClean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 smtClean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 smtClean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 smtClean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 smtClean="0">
              <a:solidFill>
                <a:srgbClr val="000000"/>
              </a:solidFill>
            </a:endParaRPr>
          </a:p>
          <a:p>
            <a:pPr lvl="0">
              <a:spcAft>
                <a:spcPts val="600"/>
              </a:spcAft>
            </a:pPr>
            <a:endParaRPr lang="de-AT" sz="1600" dirty="0">
              <a:solidFill>
                <a:srgbClr val="00000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76102" y="6335742"/>
            <a:ext cx="34744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© </a:t>
            </a:r>
            <a:r>
              <a:rPr lang="de-DE" sz="1050" dirty="0" err="1" smtClean="0"/>
              <a:t>Trigon</a:t>
            </a:r>
            <a:r>
              <a:rPr lang="de-DE" sz="1050" dirty="0" smtClean="0"/>
              <a:t> Entwicklungsberatung</a:t>
            </a:r>
            <a:endParaRPr lang="de-DE" sz="1050" dirty="0"/>
          </a:p>
        </p:txBody>
      </p:sp>
      <p:sp>
        <p:nvSpPr>
          <p:cNvPr id="18" name="Rechteck 17"/>
          <p:cNvSpPr/>
          <p:nvPr/>
        </p:nvSpPr>
        <p:spPr>
          <a:xfrm>
            <a:off x="276224" y="600572"/>
            <a:ext cx="8544248" cy="683954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buSzPct val="100000"/>
            </a:pPr>
            <a:r>
              <a:rPr lang="de-AT" sz="2400" b="1" kern="0" dirty="0" smtClean="0">
                <a:solidFill>
                  <a:srgbClr val="A3112A"/>
                </a:solidFill>
              </a:rPr>
              <a:t>ABS GRUPPE: </a:t>
            </a:r>
          </a:p>
          <a:p>
            <a:pPr>
              <a:buSzPct val="100000"/>
            </a:pPr>
            <a:r>
              <a:rPr lang="de-AT" sz="2400" b="1" kern="0" dirty="0" smtClean="0">
                <a:solidFill>
                  <a:srgbClr val="A3112A"/>
                </a:solidFill>
              </a:rPr>
              <a:t>ARBEITSBEWERTUNGSKALA</a:t>
            </a:r>
            <a:endParaRPr lang="de-AT" sz="2400" b="1" kern="0" dirty="0">
              <a:solidFill>
                <a:srgbClr val="A3112A"/>
              </a:solidFill>
            </a:endParaRPr>
          </a:p>
        </p:txBody>
      </p:sp>
      <p:grpSp>
        <p:nvGrpSpPr>
          <p:cNvPr id="20" name="Gruppieren 19"/>
          <p:cNvGrpSpPr/>
          <p:nvPr/>
        </p:nvGrpSpPr>
        <p:grpSpPr>
          <a:xfrm>
            <a:off x="258342" y="1340768"/>
            <a:ext cx="8712968" cy="4896544"/>
            <a:chOff x="179512" y="1340768"/>
            <a:chExt cx="8544248" cy="4896544"/>
          </a:xfrm>
        </p:grpSpPr>
        <p:cxnSp>
          <p:nvCxnSpPr>
            <p:cNvPr id="21" name="Gerade Verbindung 20"/>
            <p:cNvCxnSpPr/>
            <p:nvPr userDrawn="1"/>
          </p:nvCxnSpPr>
          <p:spPr>
            <a:xfrm>
              <a:off x="179512" y="6237312"/>
              <a:ext cx="8544248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 userDrawn="1"/>
          </p:nvCxnSpPr>
          <p:spPr>
            <a:xfrm>
              <a:off x="179512" y="1340768"/>
              <a:ext cx="8544248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pieren 14"/>
          <p:cNvGrpSpPr/>
          <p:nvPr/>
        </p:nvGrpSpPr>
        <p:grpSpPr>
          <a:xfrm>
            <a:off x="579003" y="2924944"/>
            <a:ext cx="7768835" cy="2017140"/>
            <a:chOff x="899592" y="1189821"/>
            <a:chExt cx="7204075" cy="3495556"/>
          </a:xfrm>
        </p:grpSpPr>
        <p:sp>
          <p:nvSpPr>
            <p:cNvPr id="16" name="AutoShape 4"/>
            <p:cNvSpPr>
              <a:spLocks noChangeArrowheads="1"/>
            </p:cNvSpPr>
            <p:nvPr/>
          </p:nvSpPr>
          <p:spPr bwMode="auto">
            <a:xfrm>
              <a:off x="899592" y="1190663"/>
              <a:ext cx="2346325" cy="1027496"/>
            </a:xfrm>
            <a:prstGeom prst="homePlate">
              <a:avLst>
                <a:gd name="adj" fmla="val 55327"/>
              </a:avLst>
            </a:prstGeom>
            <a:solidFill>
              <a:srgbClr val="A311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SzPct val="100000"/>
              </a:pPr>
              <a:r>
                <a:rPr lang="de-DE" sz="1400" b="1" dirty="0" smtClean="0">
                  <a:solidFill>
                    <a:schemeClr val="lt1"/>
                  </a:solidFill>
                </a:rPr>
                <a:t>Kurzfragebogen</a:t>
              </a:r>
              <a:endParaRPr lang="de-DE" sz="1400" b="1" dirty="0">
                <a:solidFill>
                  <a:schemeClr val="lt1"/>
                </a:solidFill>
              </a:endParaRPr>
            </a:p>
          </p:txBody>
        </p:sp>
        <p:sp>
          <p:nvSpPr>
            <p:cNvPr id="17" name="AutoShape 5"/>
            <p:cNvSpPr>
              <a:spLocks noChangeArrowheads="1"/>
            </p:cNvSpPr>
            <p:nvPr/>
          </p:nvSpPr>
          <p:spPr bwMode="auto">
            <a:xfrm>
              <a:off x="3336404" y="1189821"/>
              <a:ext cx="2339975" cy="1029925"/>
            </a:xfrm>
            <a:prstGeom prst="chevron">
              <a:avLst>
                <a:gd name="adj" fmla="val 52357"/>
              </a:avLst>
            </a:prstGeom>
            <a:solidFill>
              <a:srgbClr val="A311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SzPct val="100000"/>
              </a:pPr>
              <a:r>
                <a:rPr lang="de-DE" sz="1400" b="1" dirty="0" smtClean="0">
                  <a:solidFill>
                    <a:schemeClr val="lt1"/>
                  </a:solidFill>
                </a:rPr>
                <a:t>Belastungs-konkretisierung</a:t>
              </a:r>
              <a:endParaRPr lang="de-DE" sz="1400" b="1" dirty="0">
                <a:solidFill>
                  <a:schemeClr val="lt1"/>
                </a:solidFill>
              </a:endParaRPr>
            </a:p>
          </p:txBody>
        </p:sp>
        <p:sp>
          <p:nvSpPr>
            <p:cNvPr id="23" name="AutoShape 6"/>
            <p:cNvSpPr>
              <a:spLocks noChangeArrowheads="1"/>
            </p:cNvSpPr>
            <p:nvPr/>
          </p:nvSpPr>
          <p:spPr bwMode="auto">
            <a:xfrm>
              <a:off x="5785917" y="1189821"/>
              <a:ext cx="2317750" cy="1029925"/>
            </a:xfrm>
            <a:prstGeom prst="chevron">
              <a:avLst>
                <a:gd name="adj" fmla="val 48777"/>
              </a:avLst>
            </a:prstGeom>
            <a:solidFill>
              <a:srgbClr val="A311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buSzPct val="100000"/>
              </a:pPr>
              <a:r>
                <a:rPr lang="de-DE" sz="1400" b="1" dirty="0" smtClean="0">
                  <a:solidFill>
                    <a:schemeClr val="lt1"/>
                  </a:solidFill>
                </a:rPr>
                <a:t>Maßnahmen-entwicklung</a:t>
              </a:r>
              <a:endParaRPr lang="de-DE" sz="1400" b="1" dirty="0">
                <a:solidFill>
                  <a:schemeClr val="lt1"/>
                </a:solidFill>
              </a:endParaRPr>
            </a:p>
          </p:txBody>
        </p:sp>
        <p:sp>
          <p:nvSpPr>
            <p:cNvPr id="24" name="Rectangle 12"/>
            <p:cNvSpPr>
              <a:spLocks noChangeArrowheads="1"/>
            </p:cNvSpPr>
            <p:nvPr/>
          </p:nvSpPr>
          <p:spPr bwMode="auto">
            <a:xfrm>
              <a:off x="5760517" y="2319758"/>
              <a:ext cx="2343150" cy="2364031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18000" bIns="46800"/>
            <a:lstStyle/>
            <a:p>
              <a:pPr marL="182563" indent="-182563" algn="l" eaLnBrk="1" hangingPunct="1">
                <a:spcBef>
                  <a:spcPct val="15000"/>
                </a:spcBef>
                <a:buClrTx/>
                <a:buSzTx/>
                <a:buFontTx/>
                <a:buChar char="•"/>
              </a:pPr>
              <a:r>
                <a:rPr lang="de-DE" sz="1400" dirty="0" smtClean="0">
                  <a:solidFill>
                    <a:srgbClr val="000000"/>
                  </a:solidFill>
                </a:rPr>
                <a:t>Definition konkreter Maßnahmen (Wer? Was? Bis wann?)</a:t>
              </a:r>
              <a:endParaRPr lang="de-DE" sz="1400" dirty="0">
                <a:solidFill>
                  <a:srgbClr val="000000"/>
                </a:solidFill>
              </a:endParaRP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904354" y="2321346"/>
              <a:ext cx="2341563" cy="2364031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/>
            <a:p>
              <a:pPr marL="182563" indent="-182563" algn="l" eaLnBrk="1" hangingPunct="1">
                <a:spcBef>
                  <a:spcPct val="15000"/>
                </a:spcBef>
                <a:buClrTx/>
                <a:buSzTx/>
                <a:buFontTx/>
                <a:buChar char="•"/>
              </a:pPr>
              <a:r>
                <a:rPr lang="de-DE" sz="1400" dirty="0" smtClean="0">
                  <a:solidFill>
                    <a:srgbClr val="000000"/>
                  </a:solidFill>
                </a:rPr>
                <a:t>Erhebung der Belastungsschwerpunkte mittels Kurzfragebogen direkt im Workshop</a:t>
              </a:r>
            </a:p>
            <a:p>
              <a:pPr marL="182563" indent="-182563" algn="l" eaLnBrk="1" hangingPunct="1">
                <a:spcBef>
                  <a:spcPct val="15000"/>
                </a:spcBef>
                <a:buClrTx/>
                <a:buSzTx/>
                <a:buFontTx/>
                <a:buChar char="•"/>
              </a:pPr>
              <a:r>
                <a:rPr lang="de-DE" sz="1400" dirty="0" smtClean="0">
                  <a:solidFill>
                    <a:srgbClr val="000000"/>
                  </a:solidFill>
                </a:rPr>
                <a:t>Herausarbeiten der Belastungsschwerpunkte</a:t>
              </a: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3334817" y="2319758"/>
              <a:ext cx="2341562" cy="2364031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/>
            <a:p>
              <a:pPr marL="182563" indent="-182563" algn="l" eaLnBrk="1" hangingPunct="1">
                <a:spcBef>
                  <a:spcPct val="15000"/>
                </a:spcBef>
                <a:buClrTx/>
                <a:buSzTx/>
                <a:buFontTx/>
                <a:buChar char="•"/>
              </a:pPr>
              <a:r>
                <a:rPr lang="de-DE" sz="1400" dirty="0" smtClean="0">
                  <a:solidFill>
                    <a:srgbClr val="000000"/>
                  </a:solidFill>
                </a:rPr>
                <a:t>Konkretisierung der Bedingungen die hinter den Belastungen stehen</a:t>
              </a:r>
              <a:endParaRPr lang="de-DE" sz="14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303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56"/>
          <a:stretch/>
        </p:blipFill>
        <p:spPr bwMode="auto">
          <a:xfrm>
            <a:off x="395536" y="1253288"/>
            <a:ext cx="8460969" cy="5000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276102" y="6237312"/>
            <a:ext cx="34744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© </a:t>
            </a:r>
            <a:r>
              <a:rPr lang="de-DE" sz="1050" dirty="0" err="1" smtClean="0"/>
              <a:t>Trigon</a:t>
            </a:r>
            <a:r>
              <a:rPr lang="de-DE" sz="1050" dirty="0" smtClean="0"/>
              <a:t> Entwicklungsberatung</a:t>
            </a:r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187481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lie Trigon">
  <a:themeElements>
    <a:clrScheme name="Fol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li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l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476</Words>
  <Application>Microsoft Office PowerPoint</Application>
  <PresentationFormat>Bildschirmpräsentation (4:3)</PresentationFormat>
  <Paragraphs>123</Paragraphs>
  <Slides>9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Folie Trigon</vt:lpstr>
      <vt:lpstr>Mitarbeiterbefragungen und  Evaluierung / Gefährdungsbeurteilung psychischer Belastungen kombinieren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Mitarbeiterbefragung</dc:title>
  <dc:creator>Oliver Haas</dc:creator>
  <cp:lastModifiedBy>Veronika Gregor</cp:lastModifiedBy>
  <cp:revision>110</cp:revision>
  <cp:lastPrinted>2013-05-16T10:26:42Z</cp:lastPrinted>
  <dcterms:created xsi:type="dcterms:W3CDTF">2013-05-14T08:11:07Z</dcterms:created>
  <dcterms:modified xsi:type="dcterms:W3CDTF">2015-02-17T08:59:47Z</dcterms:modified>
</cp:coreProperties>
</file>